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406" r:id="rId5"/>
    <p:sldId id="428" r:id="rId6"/>
    <p:sldId id="442" r:id="rId7"/>
    <p:sldId id="1317" r:id="rId8"/>
    <p:sldId id="1311" r:id="rId9"/>
    <p:sldId id="1298" r:id="rId10"/>
    <p:sldId id="1336" r:id="rId11"/>
    <p:sldId id="1310" r:id="rId12"/>
    <p:sldId id="1313" r:id="rId13"/>
    <p:sldId id="1301" r:id="rId14"/>
    <p:sldId id="1337" r:id="rId15"/>
    <p:sldId id="1314" r:id="rId16"/>
    <p:sldId id="1312" r:id="rId17"/>
    <p:sldId id="1295" r:id="rId18"/>
    <p:sldId id="1302" r:id="rId19"/>
    <p:sldId id="1305" r:id="rId20"/>
    <p:sldId id="1306" r:id="rId21"/>
    <p:sldId id="1303" r:id="rId22"/>
    <p:sldId id="1334" r:id="rId23"/>
    <p:sldId id="1318" r:id="rId24"/>
    <p:sldId id="1322" r:id="rId25"/>
    <p:sldId id="1339" r:id="rId26"/>
    <p:sldId id="1340" r:id="rId27"/>
    <p:sldId id="1341" r:id="rId28"/>
    <p:sldId id="1342" r:id="rId29"/>
    <p:sldId id="1343" r:id="rId30"/>
    <p:sldId id="450" r:id="rId31"/>
    <p:sldId id="1290" r:id="rId32"/>
    <p:sldId id="1333" r:id="rId33"/>
    <p:sldId id="1338" r:id="rId34"/>
    <p:sldId id="1323" r:id="rId35"/>
    <p:sldId id="1331" r:id="rId36"/>
    <p:sldId id="1325" r:id="rId37"/>
    <p:sldId id="1324" r:id="rId38"/>
    <p:sldId id="1328" r:id="rId39"/>
    <p:sldId id="1329" r:id="rId40"/>
    <p:sldId id="1332" r:id="rId41"/>
    <p:sldId id="451" r:id="rId42"/>
    <p:sldId id="1286" r:id="rId43"/>
    <p:sldId id="1315" r:id="rId44"/>
    <p:sldId id="1326" r:id="rId45"/>
    <p:sldId id="1327" r:id="rId46"/>
    <p:sldId id="1319" r:id="rId47"/>
    <p:sldId id="1320" r:id="rId48"/>
    <p:sldId id="1321" r:id="rId49"/>
    <p:sldId id="1297" r:id="rId50"/>
    <p:sldId id="1335" r:id="rId51"/>
    <p:sldId id="1263" r:id="rId52"/>
    <p:sldId id="1316" r:id="rId53"/>
    <p:sldId id="13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D6D6D6"/>
    <a:srgbClr val="515151"/>
    <a:srgbClr val="769E59"/>
    <a:srgbClr val="EEBDBA"/>
    <a:srgbClr val="EBEBEB"/>
    <a:srgbClr val="B18266"/>
    <a:srgbClr val="3E9EB6"/>
    <a:srgbClr val="F0BD6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54958C-ED4F-4E77-B366-65F2FF2AAC0A}" v="2" dt="2022-05-16T08:56:33.553"/>
    <p1510:client id="{E84B6E0B-940E-4C5A-8C79-4F0AE38A74D5}" v="207" dt="2022-05-16T08:54:29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729" autoAdjust="0"/>
  </p:normalViewPr>
  <p:slideViewPr>
    <p:cSldViewPr snapToGrid="0">
      <p:cViewPr varScale="1">
        <p:scale>
          <a:sx n="109" d="100"/>
          <a:sy n="109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ederichs Sven" userId="S::sven.friederichs@adcubum.com::f0fe036b-bc53-487f-98a3-7732e42ac956" providerId="AD" clId="Web-{E84B6E0B-940E-4C5A-8C79-4F0AE38A74D5}"/>
    <pc:docChg chg="modSld sldOrd">
      <pc:chgData name="Friederichs Sven" userId="S::sven.friederichs@adcubum.com::f0fe036b-bc53-487f-98a3-7732e42ac956" providerId="AD" clId="Web-{E84B6E0B-940E-4C5A-8C79-4F0AE38A74D5}" dt="2022-05-16T08:54:29.235" v="195" actId="20577"/>
      <pc:docMkLst>
        <pc:docMk/>
      </pc:docMkLst>
      <pc:sldChg chg="modSp">
        <pc:chgData name="Friederichs Sven" userId="S::sven.friederichs@adcubum.com::f0fe036b-bc53-487f-98a3-7732e42ac956" providerId="AD" clId="Web-{E84B6E0B-940E-4C5A-8C79-4F0AE38A74D5}" dt="2022-05-16T08:50:54.669" v="184" actId="20577"/>
        <pc:sldMkLst>
          <pc:docMk/>
          <pc:sldMk cId="1919680463" sldId="1295"/>
        </pc:sldMkLst>
        <pc:spChg chg="mod">
          <ac:chgData name="Friederichs Sven" userId="S::sven.friederichs@adcubum.com::f0fe036b-bc53-487f-98a3-7732e42ac956" providerId="AD" clId="Web-{E84B6E0B-940E-4C5A-8C79-4F0AE38A74D5}" dt="2022-05-16T08:50:54.669" v="184" actId="20577"/>
          <ac:spMkLst>
            <pc:docMk/>
            <pc:sldMk cId="1919680463" sldId="1295"/>
            <ac:spMk id="3" creationId="{00000000-0000-0000-0000-000000000000}"/>
          </ac:spMkLst>
        </pc:spChg>
        <pc:spChg chg="mod">
          <ac:chgData name="Friederichs Sven" userId="S::sven.friederichs@adcubum.com::f0fe036b-bc53-487f-98a3-7732e42ac956" providerId="AD" clId="Web-{E84B6E0B-940E-4C5A-8C79-4F0AE38A74D5}" dt="2022-05-16T08:49:35.980" v="152" actId="14100"/>
          <ac:spMkLst>
            <pc:docMk/>
            <pc:sldMk cId="1919680463" sldId="1295"/>
            <ac:spMk id="4" creationId="{840040C8-B15E-D412-D347-18CF7813B57F}"/>
          </ac:spMkLst>
        </pc:spChg>
      </pc:sldChg>
      <pc:sldChg chg="modSp">
        <pc:chgData name="Friederichs Sven" userId="S::sven.friederichs@adcubum.com::f0fe036b-bc53-487f-98a3-7732e42ac956" providerId="AD" clId="Web-{E84B6E0B-940E-4C5A-8C79-4F0AE38A74D5}" dt="2022-05-16T08:51:14.169" v="185" actId="1076"/>
        <pc:sldMkLst>
          <pc:docMk/>
          <pc:sldMk cId="3238069285" sldId="1303"/>
        </pc:sldMkLst>
        <pc:picChg chg="mod">
          <ac:chgData name="Friederichs Sven" userId="S::sven.friederichs@adcubum.com::f0fe036b-bc53-487f-98a3-7732e42ac956" providerId="AD" clId="Web-{E84B6E0B-940E-4C5A-8C79-4F0AE38A74D5}" dt="2022-05-16T08:51:14.169" v="185" actId="1076"/>
          <ac:picMkLst>
            <pc:docMk/>
            <pc:sldMk cId="3238069285" sldId="1303"/>
            <ac:picMk id="4" creationId="{69113745-2F99-BA79-77EB-3D3C067EE35B}"/>
          </ac:picMkLst>
        </pc:picChg>
      </pc:sldChg>
      <pc:sldChg chg="modSp">
        <pc:chgData name="Friederichs Sven" userId="S::sven.friederichs@adcubum.com::f0fe036b-bc53-487f-98a3-7732e42ac956" providerId="AD" clId="Web-{E84B6E0B-940E-4C5A-8C79-4F0AE38A74D5}" dt="2022-05-16T08:42:11.771" v="150" actId="20577"/>
        <pc:sldMkLst>
          <pc:docMk/>
          <pc:sldMk cId="3782454450" sldId="1307"/>
        </pc:sldMkLst>
        <pc:spChg chg="mod">
          <ac:chgData name="Friederichs Sven" userId="S::sven.friederichs@adcubum.com::f0fe036b-bc53-487f-98a3-7732e42ac956" providerId="AD" clId="Web-{E84B6E0B-940E-4C5A-8C79-4F0AE38A74D5}" dt="2022-05-16T08:42:11.771" v="150" actId="20577"/>
          <ac:spMkLst>
            <pc:docMk/>
            <pc:sldMk cId="3782454450" sldId="1307"/>
            <ac:spMk id="3" creationId="{00000000-0000-0000-0000-000000000000}"/>
          </ac:spMkLst>
        </pc:spChg>
      </pc:sldChg>
      <pc:sldChg chg="ord">
        <pc:chgData name="Friederichs Sven" userId="S::sven.friederichs@adcubum.com::f0fe036b-bc53-487f-98a3-7732e42ac956" providerId="AD" clId="Web-{E84B6E0B-940E-4C5A-8C79-4F0AE38A74D5}" dt="2022-05-16T08:34:13.546" v="1"/>
        <pc:sldMkLst>
          <pc:docMk/>
          <pc:sldMk cId="45918928" sldId="1310"/>
        </pc:sldMkLst>
      </pc:sldChg>
      <pc:sldChg chg="addSp delSp modSp ord">
        <pc:chgData name="Friederichs Sven" userId="S::sven.friederichs@adcubum.com::f0fe036b-bc53-487f-98a3-7732e42ac956" providerId="AD" clId="Web-{E84B6E0B-940E-4C5A-8C79-4F0AE38A74D5}" dt="2022-05-16T08:40:31.582" v="133" actId="1076"/>
        <pc:sldMkLst>
          <pc:docMk/>
          <pc:sldMk cId="4106890110" sldId="1311"/>
        </pc:sldMkLst>
        <pc:spChg chg="mod">
          <ac:chgData name="Friederichs Sven" userId="S::sven.friederichs@adcubum.com::f0fe036b-bc53-487f-98a3-7732e42ac956" providerId="AD" clId="Web-{E84B6E0B-940E-4C5A-8C79-4F0AE38A74D5}" dt="2022-05-16T08:35:34.750" v="12" actId="20577"/>
          <ac:spMkLst>
            <pc:docMk/>
            <pc:sldMk cId="4106890110" sldId="1311"/>
            <ac:spMk id="3" creationId="{00000000-0000-0000-0000-000000000000}"/>
          </ac:spMkLst>
        </pc:spChg>
        <pc:spChg chg="add del mod">
          <ac:chgData name="Friederichs Sven" userId="S::sven.friederichs@adcubum.com::f0fe036b-bc53-487f-98a3-7732e42ac956" providerId="AD" clId="Web-{E84B6E0B-940E-4C5A-8C79-4F0AE38A74D5}" dt="2022-05-16T08:38:10.174" v="90"/>
          <ac:spMkLst>
            <pc:docMk/>
            <pc:sldMk cId="4106890110" sldId="1311"/>
            <ac:spMk id="4" creationId="{DE0C3277-CDD7-9729-E39F-930D463FF6B9}"/>
          </ac:spMkLst>
        </pc:spChg>
        <pc:spChg chg="add mod">
          <ac:chgData name="Friederichs Sven" userId="S::sven.friederichs@adcubum.com::f0fe036b-bc53-487f-98a3-7732e42ac956" providerId="AD" clId="Web-{E84B6E0B-940E-4C5A-8C79-4F0AE38A74D5}" dt="2022-05-16T08:40:27.020" v="132" actId="20577"/>
          <ac:spMkLst>
            <pc:docMk/>
            <pc:sldMk cId="4106890110" sldId="1311"/>
            <ac:spMk id="6" creationId="{274BADC3-9BCC-70B4-A464-EF0158FE8292}"/>
          </ac:spMkLst>
        </pc:spChg>
        <pc:spChg chg="add mod">
          <ac:chgData name="Friederichs Sven" userId="S::sven.friederichs@adcubum.com::f0fe036b-bc53-487f-98a3-7732e42ac956" providerId="AD" clId="Web-{E84B6E0B-940E-4C5A-8C79-4F0AE38A74D5}" dt="2022-05-16T08:39:24.347" v="117" actId="14100"/>
          <ac:spMkLst>
            <pc:docMk/>
            <pc:sldMk cId="4106890110" sldId="1311"/>
            <ac:spMk id="8" creationId="{9518527E-81B1-7021-12CE-F850E483AA73}"/>
          </ac:spMkLst>
        </pc:spChg>
        <pc:picChg chg="mod">
          <ac:chgData name="Friederichs Sven" userId="S::sven.friederichs@adcubum.com::f0fe036b-bc53-487f-98a3-7732e42ac956" providerId="AD" clId="Web-{E84B6E0B-940E-4C5A-8C79-4F0AE38A74D5}" dt="2022-05-16T08:39:30.847" v="119" actId="1076"/>
          <ac:picMkLst>
            <pc:docMk/>
            <pc:sldMk cId="4106890110" sldId="1311"/>
            <ac:picMk id="5" creationId="{97A05355-3B33-6D1D-F6F4-E82ACC16883B}"/>
          </ac:picMkLst>
        </pc:picChg>
        <pc:picChg chg="add mod ord">
          <ac:chgData name="Friederichs Sven" userId="S::sven.friederichs@adcubum.com::f0fe036b-bc53-487f-98a3-7732e42ac956" providerId="AD" clId="Web-{E84B6E0B-940E-4C5A-8C79-4F0AE38A74D5}" dt="2022-05-16T08:40:31.582" v="133" actId="1076"/>
          <ac:picMkLst>
            <pc:docMk/>
            <pc:sldMk cId="4106890110" sldId="1311"/>
            <ac:picMk id="7" creationId="{BCCC3C9B-B8CD-A312-079A-DEB256782995}"/>
          </ac:picMkLst>
        </pc:picChg>
      </pc:sldChg>
      <pc:sldChg chg="delSp modSp">
        <pc:chgData name="Friederichs Sven" userId="S::sven.friederichs@adcubum.com::f0fe036b-bc53-487f-98a3-7732e42ac956" providerId="AD" clId="Web-{E84B6E0B-940E-4C5A-8C79-4F0AE38A74D5}" dt="2022-05-16T08:38:36.128" v="104"/>
        <pc:sldMkLst>
          <pc:docMk/>
          <pc:sldMk cId="4236255384" sldId="1317"/>
        </pc:sldMkLst>
        <pc:spChg chg="mod">
          <ac:chgData name="Friederichs Sven" userId="S::sven.friederichs@adcubum.com::f0fe036b-bc53-487f-98a3-7732e42ac956" providerId="AD" clId="Web-{E84B6E0B-940E-4C5A-8C79-4F0AE38A74D5}" dt="2022-05-16T08:38:04.033" v="82" actId="20577"/>
          <ac:spMkLst>
            <pc:docMk/>
            <pc:sldMk cId="4236255384" sldId="1317"/>
            <ac:spMk id="3" creationId="{00000000-0000-0000-0000-000000000000}"/>
          </ac:spMkLst>
        </pc:spChg>
        <pc:picChg chg="del mod">
          <ac:chgData name="Friederichs Sven" userId="S::sven.friederichs@adcubum.com::f0fe036b-bc53-487f-98a3-7732e42ac956" providerId="AD" clId="Web-{E84B6E0B-940E-4C5A-8C79-4F0AE38A74D5}" dt="2022-05-16T08:38:36.128" v="104"/>
          <ac:picMkLst>
            <pc:docMk/>
            <pc:sldMk cId="4236255384" sldId="1317"/>
            <ac:picMk id="5" creationId="{631D4598-D157-C21B-A3E3-DDEA9BFFFE2F}"/>
          </ac:picMkLst>
        </pc:picChg>
      </pc:sldChg>
      <pc:sldChg chg="modSp">
        <pc:chgData name="Friederichs Sven" userId="S::sven.friederichs@adcubum.com::f0fe036b-bc53-487f-98a3-7732e42ac956" providerId="AD" clId="Web-{E84B6E0B-940E-4C5A-8C79-4F0AE38A74D5}" dt="2022-05-16T08:53:09.874" v="192" actId="1076"/>
        <pc:sldMkLst>
          <pc:docMk/>
          <pc:sldMk cId="1298068433" sldId="1325"/>
        </pc:sldMkLst>
        <pc:picChg chg="mod">
          <ac:chgData name="Friederichs Sven" userId="S::sven.friederichs@adcubum.com::f0fe036b-bc53-487f-98a3-7732e42ac956" providerId="AD" clId="Web-{E84B6E0B-940E-4C5A-8C79-4F0AE38A74D5}" dt="2022-05-16T08:53:09.874" v="192" actId="1076"/>
          <ac:picMkLst>
            <pc:docMk/>
            <pc:sldMk cId="1298068433" sldId="1325"/>
            <ac:picMk id="5" creationId="{BB2B81C4-B5BA-6233-9B2C-C6C33485E503}"/>
          </ac:picMkLst>
        </pc:picChg>
      </pc:sldChg>
      <pc:sldChg chg="modSp">
        <pc:chgData name="Friederichs Sven" userId="S::sven.friederichs@adcubum.com::f0fe036b-bc53-487f-98a3-7732e42ac956" providerId="AD" clId="Web-{E84B6E0B-940E-4C5A-8C79-4F0AE38A74D5}" dt="2022-05-16T08:54:29.235" v="195" actId="20577"/>
        <pc:sldMkLst>
          <pc:docMk/>
          <pc:sldMk cId="303739271" sldId="1328"/>
        </pc:sldMkLst>
        <pc:spChg chg="mod">
          <ac:chgData name="Friederichs Sven" userId="S::sven.friederichs@adcubum.com::f0fe036b-bc53-487f-98a3-7732e42ac956" providerId="AD" clId="Web-{E84B6E0B-940E-4C5A-8C79-4F0AE38A74D5}" dt="2022-05-16T08:54:29.235" v="195" actId="20577"/>
          <ac:spMkLst>
            <pc:docMk/>
            <pc:sldMk cId="303739271" sldId="1328"/>
            <ac:spMk id="3" creationId="{00000000-0000-0000-0000-000000000000}"/>
          </ac:spMkLst>
        </pc:spChg>
      </pc:sldChg>
      <pc:sldChg chg="modSp">
        <pc:chgData name="Friederichs Sven" userId="S::sven.friederichs@adcubum.com::f0fe036b-bc53-487f-98a3-7732e42ac956" providerId="AD" clId="Web-{E84B6E0B-940E-4C5A-8C79-4F0AE38A74D5}" dt="2022-05-16T08:52:29.577" v="190" actId="1076"/>
        <pc:sldMkLst>
          <pc:docMk/>
          <pc:sldMk cId="491800322" sldId="1333"/>
        </pc:sldMkLst>
        <pc:spChg chg="mod">
          <ac:chgData name="Friederichs Sven" userId="S::sven.friederichs@adcubum.com::f0fe036b-bc53-487f-98a3-7732e42ac956" providerId="AD" clId="Web-{E84B6E0B-940E-4C5A-8C79-4F0AE38A74D5}" dt="2022-05-16T08:52:29.577" v="190" actId="1076"/>
          <ac:spMkLst>
            <pc:docMk/>
            <pc:sldMk cId="491800322" sldId="1333"/>
            <ac:spMk id="3" creationId="{31EA16CD-3B5C-C8C6-02C7-1A1DFC32D6FF}"/>
          </ac:spMkLst>
        </pc:spChg>
      </pc:sldChg>
    </pc:docChg>
  </pc:docChgLst>
  <pc:docChgLst>
    <pc:chgData name="Friederichs Sven" userId="S::sven.friederichs@adcubum.com::f0fe036b-bc53-487f-98a3-7732e42ac956" providerId="AD" clId="Web-{9254958C-ED4F-4E77-B366-65F2FF2AAC0A}"/>
    <pc:docChg chg="modSld">
      <pc:chgData name="Friederichs Sven" userId="S::sven.friederichs@adcubum.com::f0fe036b-bc53-487f-98a3-7732e42ac956" providerId="AD" clId="Web-{9254958C-ED4F-4E77-B366-65F2FF2AAC0A}" dt="2022-05-16T08:56:33.553" v="1" actId="20577"/>
      <pc:docMkLst>
        <pc:docMk/>
      </pc:docMkLst>
      <pc:sldChg chg="modSp">
        <pc:chgData name="Friederichs Sven" userId="S::sven.friederichs@adcubum.com::f0fe036b-bc53-487f-98a3-7732e42ac956" providerId="AD" clId="Web-{9254958C-ED4F-4E77-B366-65F2FF2AAC0A}" dt="2022-05-16T08:56:33.553" v="1" actId="20577"/>
        <pc:sldMkLst>
          <pc:docMk/>
          <pc:sldMk cId="4147044766" sldId="1297"/>
        </pc:sldMkLst>
        <pc:spChg chg="mod">
          <ac:chgData name="Friederichs Sven" userId="S::sven.friederichs@adcubum.com::f0fe036b-bc53-487f-98a3-7732e42ac956" providerId="AD" clId="Web-{9254958C-ED4F-4E77-B366-65F2FF2AAC0A}" dt="2022-05-16T08:56:33.553" v="1" actId="20577"/>
          <ac:spMkLst>
            <pc:docMk/>
            <pc:sldMk cId="4147044766" sldId="1297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Bewertung </a:t>
            </a:r>
            <a:r>
              <a:rPr lang="de-DE" dirty="0" err="1"/>
              <a:t>Protobuf</a:t>
            </a:r>
            <a:r>
              <a:rPr lang="de-DE" dirty="0"/>
              <a:t>/GRPC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Tabelle1!$A$6:$A$13</c:f>
              <c:strCache>
                <c:ptCount val="8"/>
                <c:pt idx="0">
                  <c:v>Sprachunabhängigkeit</c:v>
                </c:pt>
                <c:pt idx="1">
                  <c:v>Datenstrukturen</c:v>
                </c:pt>
                <c:pt idx="2">
                  <c:v>Verfügbarbarkeit</c:v>
                </c:pt>
                <c:pt idx="3">
                  <c:v>IDL-Compiler</c:v>
                </c:pt>
                <c:pt idx="4">
                  <c:v>Verbreitung / Bekanntheot</c:v>
                </c:pt>
                <c:pt idx="5">
                  <c:v>Menschenlesbarkeit</c:v>
                </c:pt>
                <c:pt idx="6">
                  <c:v>Kompaktheit /Umfang Payload</c:v>
                </c:pt>
                <c:pt idx="7">
                  <c:v>Geschwindigkeit Datenübertragung / Parsing</c:v>
                </c:pt>
              </c:strCache>
            </c:strRef>
          </c:cat>
          <c:val>
            <c:numRef>
              <c:f>Tabelle1!$B$6:$B$13</c:f>
              <c:numCache>
                <c:formatCode>General</c:formatCode>
                <c:ptCount val="8"/>
                <c:pt idx="0">
                  <c:v>100</c:v>
                </c:pt>
                <c:pt idx="1">
                  <c:v>80</c:v>
                </c:pt>
                <c:pt idx="2">
                  <c:v>80</c:v>
                </c:pt>
                <c:pt idx="3">
                  <c:v>100</c:v>
                </c:pt>
                <c:pt idx="4">
                  <c:v>50</c:v>
                </c:pt>
                <c:pt idx="5">
                  <c:v>0</c:v>
                </c:pt>
                <c:pt idx="6">
                  <c:v>100</c:v>
                </c:pt>
                <c:pt idx="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5B-B642-B6FE-4739442FA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4244320"/>
        <c:axId val="1264142512"/>
      </c:radarChart>
      <c:catAx>
        <c:axId val="12642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64142512"/>
        <c:crosses val="autoZero"/>
        <c:auto val="1"/>
        <c:lblAlgn val="ctr"/>
        <c:lblOffset val="100"/>
        <c:noMultiLvlLbl val="0"/>
      </c:catAx>
      <c:valAx>
        <c:axId val="126414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6424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42283-5B73-4B9F-A703-D49DCDF67B19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CA3C0-C998-4A5C-8203-AADE7FD7F5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8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1:30:07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88 16383,'65'0'0,"1"0"0,-2 0 0,6 0 0,4 0 0,1 0 0,4 0 0,4 0 0,3 0 0,-4 0 0,4 0 0,1 0 0,2 0 0,0 0 0,3 0 0,2 0 0,0 0 0,0 0 0,1 0 0,0 0 0,1 0 0,0 0 0,0 0 0,-2 0 0,-4 0 0,-2 0 0,0 0 0,-1 0 0,-1 0 0,14 0 0,-2 0 0,-2 0 0,-1 0 0,-8 0 0,-1 0 0,-2 0 0,-3 0 0,11 0 0,-4 0 0,-3 0 0,-12 0 0,-3 0 0,-3 0 0,13 0 0,-5 0 0,-15 0 0,-3 0 0,27 0 0,-15 0 0,13 0 0,-31-1 0,3-2 0,9-1 0,3-2 0,6-3 0,1 0 0,-3-1 0,-2 0 0,-5 1 0,-2 1 0,-8 2 0,-3 1 0,35 0 0,-2 3 0,-3 2 0,-7 0 0,-14 0 0,-18 0 0,-18 0 0,-13 0 0,-52 0 0,26 1 0,-32 1 0,42 2 0,2-4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EC7AF-906A-434C-8130-91C962CA8D40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FE723-FDAC-4F41-80A1-5291E2BC6B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  <a:p>
            <a:pPr lvl="0"/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8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mi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rgbClr val="51515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80930" y="6503140"/>
            <a:ext cx="8719526" cy="1570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900"/>
            </a:lvl1pPr>
          </a:lstStyle>
          <a:p>
            <a:endParaRPr lang="de-DE" noProof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03" y="6497999"/>
            <a:ext cx="1236941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ußzeilenplatzhalter 3"/>
          <p:cNvSpPr txBox="1">
            <a:spLocks/>
          </p:cNvSpPr>
          <p:nvPr userDrawn="1"/>
        </p:nvSpPr>
        <p:spPr>
          <a:xfrm>
            <a:off x="353986" y="6497999"/>
            <a:ext cx="898344" cy="1621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/>
              <a:t>© </a:t>
            </a:r>
            <a:r>
              <a:rPr lang="de-DE" sz="900" noProof="0" err="1"/>
              <a:t>Adcubum</a:t>
            </a:r>
            <a:endParaRPr lang="de-DE" sz="900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71474" y="1557338"/>
            <a:ext cx="11498263" cy="4824412"/>
          </a:xfrm>
        </p:spPr>
        <p:txBody>
          <a:bodyPr/>
          <a:lstStyle>
            <a:lvl1pPr marL="180000" indent="-180000">
              <a:defRPr>
                <a:solidFill>
                  <a:srgbClr val="515151"/>
                </a:solidFill>
              </a:defRPr>
            </a:lvl1pPr>
            <a:lvl2pPr marL="360000" indent="-180000">
              <a:buFont typeface="Arial" panose="020B0604020202020204" pitchFamily="34" charset="0"/>
              <a:buChar char="-"/>
              <a:defRPr>
                <a:solidFill>
                  <a:srgbClr val="515151"/>
                </a:solidFill>
              </a:defRPr>
            </a:lvl2pPr>
            <a:lvl3pPr>
              <a:defRPr>
                <a:solidFill>
                  <a:srgbClr val="515151"/>
                </a:solidFill>
              </a:defRPr>
            </a:lvl3pPr>
            <a:lvl4pPr>
              <a:defRPr>
                <a:solidFill>
                  <a:srgbClr val="515151"/>
                </a:solidFill>
              </a:defRPr>
            </a:lvl4pPr>
            <a:lvl5pPr>
              <a:defRPr>
                <a:solidFill>
                  <a:srgbClr val="51515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6240016" y="2852936"/>
            <a:ext cx="3816424" cy="273630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sz="2000">
              <a:solidFill>
                <a:srgbClr val="5A5A5A"/>
              </a:solidFill>
            </a:endParaRPr>
          </a:p>
        </p:txBody>
      </p:sp>
      <p:sp>
        <p:nvSpPr>
          <p:cNvPr id="7" name="Textfeld 6"/>
          <p:cNvSpPr txBox="1"/>
          <p:nvPr userDrawn="1"/>
        </p:nvSpPr>
        <p:spPr>
          <a:xfrm>
            <a:off x="5951984" y="2459696"/>
            <a:ext cx="4032448" cy="266429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indent="0">
              <a:buFont typeface="Wingdings" panose="05000000000000000000" pitchFamily="2" charset="2"/>
              <a:buNone/>
            </a:pPr>
            <a:endParaRPr lang="en-US" sz="200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55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80930" y="6503140"/>
            <a:ext cx="6113670" cy="1570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900"/>
            </a:lvl1pPr>
          </a:lstStyle>
          <a:p>
            <a:endParaRPr lang="de-DE" noProof="0"/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ußzeilenplatzhalter 3"/>
              <p:cNvSpPr txBox="1">
                <a:spLocks/>
              </p:cNvSpPr>
              <p:nvPr userDrawn="1"/>
            </p:nvSpPr>
            <p:spPr>
              <a:xfrm>
                <a:off x="353986" y="6497999"/>
                <a:ext cx="898344" cy="162182"/>
              </a:xfrm>
              <a:prstGeom prst="rect">
                <a:avLst/>
              </a:prstGeom>
            </p:spPr>
            <p:txBody>
              <a:bodyPr lIns="0" tIns="0" rIns="0" bIns="0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de-DE" sz="900" i="1" noProof="0" smtClean="0">
                        <a:latin typeface="Cambria Math" panose="02040503050406030204" pitchFamily="18" charset="0"/>
                      </a:rPr>
                      <m:t>©</m:t>
                    </m:r>
                  </m:oMath>
                </a14:m>
                <a:r>
                  <a:rPr lang="de-DE" sz="900" noProof="0"/>
                  <a:t> </a:t>
                </a:r>
                <a:r>
                  <a:rPr lang="de-DE" sz="900" noProof="0" err="1"/>
                  <a:t>Adcubum</a:t>
                </a:r>
                <a:endParaRPr lang="de-DE" sz="900" noProof="0"/>
              </a:p>
            </p:txBody>
          </p:sp>
        </mc:Choice>
        <mc:Fallback xmlns="">
          <p:sp>
            <p:nvSpPr>
              <p:cNvPr id="5" name="Fußzeilenplatzhalter 3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353986" y="6497999"/>
                <a:ext cx="898344" cy="162182"/>
              </a:xfrm>
              <a:prstGeom prst="rect">
                <a:avLst/>
              </a:prstGeom>
              <a:blipFill>
                <a:blip r:embed="rId2"/>
                <a:stretch>
                  <a:fillRect l="-4762" t="-11111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52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lett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Rechteck 1"/>
          <p:cNvSpPr/>
          <p:nvPr userDrawn="1"/>
        </p:nvSpPr>
        <p:spPr>
          <a:xfrm>
            <a:off x="10704512" y="188640"/>
            <a:ext cx="1368152" cy="79208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CH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79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wechse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4A5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80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für Anlässe_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BD6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8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2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für Anlässe_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9EB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6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83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für Anläss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9E5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6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28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für Anlässe_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826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6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0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für Anläss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362924A-1E1D-F145-A8BA-26E8354A12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algn="l">
              <a:buClr>
                <a:srgbClr val="5A5A5A"/>
              </a:buClr>
            </a:pPr>
            <a:endParaRPr lang="de-DE" sz="1200">
              <a:solidFill>
                <a:srgbClr val="5A5A5A"/>
              </a:solidFill>
            </a:endParaRPr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022217" y="6497999"/>
            <a:ext cx="2847228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38B5492-6F76-714D-83FB-88E2CE2D6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1" b="17266"/>
          <a:stretch/>
        </p:blipFill>
        <p:spPr>
          <a:xfrm>
            <a:off x="11201304" y="340300"/>
            <a:ext cx="655546" cy="397911"/>
          </a:xfrm>
          <a:prstGeom prst="rect">
            <a:avLst/>
          </a:prstGeom>
        </p:spPr>
      </p:pic>
      <p:sp>
        <p:nvSpPr>
          <p:cNvPr id="6" name="Titelplatzhalter 1"/>
          <p:cNvSpPr>
            <a:spLocks noGrp="1" noChangeAspect="1"/>
          </p:cNvSpPr>
          <p:nvPr>
            <p:ph type="title"/>
          </p:nvPr>
        </p:nvSpPr>
        <p:spPr>
          <a:xfrm>
            <a:off x="695400" y="2132856"/>
            <a:ext cx="8712968" cy="13696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66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Übersicht Präsentations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Agenda / Inhaltsübersicht</a:t>
            </a:r>
            <a:endParaRPr lang="de-CH" dirty="0"/>
          </a:p>
        </p:txBody>
      </p:sp>
      <p:sp>
        <p:nvSpPr>
          <p:cNvPr id="36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268760"/>
            <a:ext cx="11226800" cy="4857403"/>
          </a:xfrm>
        </p:spPr>
        <p:txBody>
          <a:bodyPr lIns="7200" tIns="7200" rIns="46800" bIns="46800">
            <a:noAutofit/>
          </a:bodyPr>
          <a:lstStyle>
            <a:lvl1pPr>
              <a:defRPr b="1" baseline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/>
              <a:t>Begrüssung</a:t>
            </a:r>
            <a:r>
              <a:rPr lang="de-DE" dirty="0"/>
              <a:t>, Ausgangslage</a:t>
            </a:r>
          </a:p>
          <a:p>
            <a:pPr lvl="0"/>
            <a:r>
              <a:rPr lang="de-DE" dirty="0"/>
              <a:t>Auftrag und Ziel</a:t>
            </a:r>
          </a:p>
          <a:p>
            <a:pPr lvl="0"/>
            <a:r>
              <a:rPr lang="de-DE" dirty="0"/>
              <a:t>Traktandum 1</a:t>
            </a:r>
          </a:p>
          <a:p>
            <a:pPr lvl="0"/>
            <a:r>
              <a:rPr lang="de-DE" dirty="0"/>
              <a:t>Traktandum 2</a:t>
            </a:r>
          </a:p>
          <a:p>
            <a:pPr lvl="0"/>
            <a:r>
              <a:rPr lang="de-DE" dirty="0"/>
              <a:t>Traktandum 3</a:t>
            </a:r>
          </a:p>
          <a:p>
            <a:pPr lvl="0"/>
            <a:r>
              <a:rPr lang="de-DE" dirty="0"/>
              <a:t>Traktandum 4</a:t>
            </a:r>
          </a:p>
          <a:p>
            <a:pPr lvl="0"/>
            <a:r>
              <a:rPr lang="de-DE" dirty="0"/>
              <a:t>Sonstiges / Fragen</a:t>
            </a:r>
          </a:p>
          <a:p>
            <a:pPr lvl="0"/>
            <a:r>
              <a:rPr lang="de-DE" dirty="0"/>
              <a:t>Beschlüsse und nächste Schritte</a:t>
            </a:r>
          </a:p>
          <a:p>
            <a:pPr lvl="0"/>
            <a:r>
              <a:rPr lang="de-DE" dirty="0"/>
              <a:t>Dank und Verabschiedung</a:t>
            </a:r>
            <a:endParaRPr lang="de-CH" dirty="0"/>
          </a:p>
        </p:txBody>
      </p:sp>
      <p:sp>
        <p:nvSpPr>
          <p:cNvPr id="4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31371" y="6492876"/>
            <a:ext cx="8352928" cy="365125"/>
          </a:xfrm>
          <a:prstGeom prst="rect">
            <a:avLst/>
          </a:prstGeom>
        </p:spPr>
        <p:txBody>
          <a:bodyPr vert="horz" lIns="7200" tIns="7200" rIns="46800" bIns="45720" rtlCol="0" anchor="ctr"/>
          <a:lstStyle>
            <a:lvl1pPr algn="l">
              <a:defRPr sz="8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10100864" y="6492876"/>
            <a:ext cx="1371733" cy="365125"/>
          </a:xfrm>
          <a:prstGeom prst="rect">
            <a:avLst/>
          </a:prstGeom>
        </p:spPr>
        <p:txBody>
          <a:bodyPr vert="horz" lIns="7200" tIns="7200" rIns="7200" bIns="7200" rtlCol="0" anchor="ctr"/>
          <a:lstStyle>
            <a:lvl1pPr algn="l">
              <a:defRPr sz="8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64BDDC7-F111-D346-BFAE-67A3ECCB0CBB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08502" y="6492876"/>
            <a:ext cx="1056117" cy="365125"/>
          </a:xfrm>
          <a:prstGeom prst="rect">
            <a:avLst/>
          </a:prstGeom>
        </p:spPr>
        <p:txBody>
          <a:bodyPr vert="horz" lIns="7200" tIns="7200" rIns="7200" bIns="7200" rtlCol="0" anchor="ctr"/>
          <a:lstStyle>
            <a:lvl1pPr algn="r">
              <a:defRPr sz="8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A983292-6717-A041-830F-4B612D7CD4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97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8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slide_about Adcub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3DA095-EAD4-3D44-9B1E-34C0F58D41F7}"/>
              </a:ext>
            </a:extLst>
          </p:cNvPr>
          <p:cNvSpPr/>
          <p:nvPr userDrawn="1"/>
        </p:nvSpPr>
        <p:spPr>
          <a:xfrm>
            <a:off x="0" y="539999"/>
            <a:ext cx="8967674" cy="5771850"/>
          </a:xfrm>
          <a:prstGeom prst="rect">
            <a:avLst/>
          </a:prstGeom>
          <a:solidFill>
            <a:srgbClr val="515151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302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Neue Helvetica for ac"/>
              <a:ea typeface="+mn-ea"/>
              <a:cs typeface="+mn-cs"/>
            </a:endParaRPr>
          </a:p>
        </p:txBody>
      </p:sp>
      <p:sp>
        <p:nvSpPr>
          <p:cNvPr id="18" name="Abgerundetes Rechteck 17"/>
          <p:cNvSpPr/>
          <p:nvPr userDrawn="1"/>
        </p:nvSpPr>
        <p:spPr>
          <a:xfrm>
            <a:off x="6816579" y="2002669"/>
            <a:ext cx="4529932" cy="4541254"/>
          </a:xfrm>
          <a:prstGeom prst="roundRect">
            <a:avLst>
              <a:gd name="adj" fmla="val 184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39999" y="1069156"/>
            <a:ext cx="6003041" cy="11079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5121752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Datum</a:t>
            </a:r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99" y="5471161"/>
            <a:ext cx="6003041" cy="2492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Bearbeiter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111" y="548082"/>
            <a:ext cx="1261981" cy="957155"/>
          </a:xfrm>
          <a:prstGeom prst="rect">
            <a:avLst/>
          </a:prstGeom>
        </p:spPr>
      </p:pic>
      <p:sp>
        <p:nvSpPr>
          <p:cNvPr id="11" name="Bildplatzhalter 3"/>
          <p:cNvSpPr>
            <a:spLocks noGrp="1"/>
          </p:cNvSpPr>
          <p:nvPr>
            <p:ph type="pic" sz="quarter" idx="16"/>
          </p:nvPr>
        </p:nvSpPr>
        <p:spPr>
          <a:xfrm>
            <a:off x="7680325" y="2782888"/>
            <a:ext cx="3128963" cy="25876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2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BE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rgbClr val="515151"/>
              </a:solidFill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371475" y="327990"/>
            <a:ext cx="3846443" cy="6162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CH" sz="3000" b="1">
                <a:solidFill>
                  <a:srgbClr val="515151"/>
                </a:solidFill>
              </a:rPr>
              <a:t>Agenda</a:t>
            </a:r>
            <a:endParaRPr lang="en-US" sz="3000" b="1">
              <a:solidFill>
                <a:srgbClr val="51515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3089329" y="3388963"/>
            <a:ext cx="4778644" cy="19424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>
              <a:solidFill>
                <a:srgbClr val="333333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3935760" y="2636912"/>
            <a:ext cx="4032448" cy="201622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endParaRPr lang="en-US" sz="2000">
              <a:solidFill>
                <a:srgbClr val="5A5A5A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253" y="354216"/>
            <a:ext cx="630785" cy="361086"/>
          </a:xfrm>
          <a:prstGeom prst="rect">
            <a:avLst/>
          </a:prstGeom>
        </p:spPr>
      </p:pic>
      <p:sp>
        <p:nvSpPr>
          <p:cNvPr id="17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992544" y="6497999"/>
            <a:ext cx="876900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8" name="Fußzeilenplatzhalter 3"/>
          <p:cNvSpPr txBox="1">
            <a:spLocks/>
          </p:cNvSpPr>
          <p:nvPr userDrawn="1"/>
        </p:nvSpPr>
        <p:spPr>
          <a:xfrm>
            <a:off x="353986" y="6497999"/>
            <a:ext cx="898344" cy="1621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/>
              <a:t>© </a:t>
            </a:r>
            <a:r>
              <a:rPr lang="de-DE" sz="900" noProof="0" err="1"/>
              <a:t>Adcubum</a:t>
            </a:r>
            <a:endParaRPr lang="de-DE" sz="900" noProof="0"/>
          </a:p>
        </p:txBody>
      </p:sp>
    </p:spTree>
    <p:extLst>
      <p:ext uri="{BB962C8B-B14F-4D97-AF65-F5344CB8AC3E}">
        <p14:creationId xmlns:p14="http://schemas.microsoft.com/office/powerpoint/2010/main" val="84981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371475" y="1557338"/>
            <a:ext cx="11497969" cy="4824412"/>
          </a:xfrm>
        </p:spPr>
        <p:txBody>
          <a:bodyPr numCol="2" spcCol="180000"/>
          <a:lstStyle>
            <a:lvl1pPr marL="0" indent="-180000" defTabSz="216000">
              <a:buFont typeface="Arial" panose="020B0604020202020204" pitchFamily="34" charset="0"/>
              <a:buChar char="•"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80930" y="6503140"/>
            <a:ext cx="8719526" cy="1570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900"/>
            </a:lvl1pPr>
          </a:lstStyle>
          <a:p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03" y="6497999"/>
            <a:ext cx="1236941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ußzeilenplatzhalter 3"/>
          <p:cNvSpPr txBox="1">
            <a:spLocks/>
          </p:cNvSpPr>
          <p:nvPr userDrawn="1"/>
        </p:nvSpPr>
        <p:spPr>
          <a:xfrm>
            <a:off x="353986" y="6497999"/>
            <a:ext cx="898344" cy="1621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/>
              <a:t>© </a:t>
            </a:r>
            <a:r>
              <a:rPr lang="de-DE" sz="900" noProof="0" err="1"/>
              <a:t>Adcubum</a:t>
            </a:r>
            <a:endParaRPr lang="de-DE" sz="900" noProof="0"/>
          </a:p>
        </p:txBody>
      </p:sp>
    </p:spTree>
    <p:extLst>
      <p:ext uri="{BB962C8B-B14F-4D97-AF65-F5344CB8AC3E}">
        <p14:creationId xmlns:p14="http://schemas.microsoft.com/office/powerpoint/2010/main" val="14671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nur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DE" noProof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80930" y="6503140"/>
            <a:ext cx="8719526" cy="1570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900"/>
            </a:lvl1pPr>
          </a:lstStyle>
          <a:p>
            <a:endParaRPr lang="de-DE" noProof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632503" y="6497999"/>
            <a:ext cx="1236941" cy="16218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 b="1"/>
            </a:lvl1pPr>
          </a:lstStyle>
          <a:p>
            <a:fld id="{67D67EBC-F92F-4A05-89A7-F3AE192919C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ußzeilenplatzhalter 3"/>
          <p:cNvSpPr txBox="1">
            <a:spLocks/>
          </p:cNvSpPr>
          <p:nvPr userDrawn="1"/>
        </p:nvSpPr>
        <p:spPr>
          <a:xfrm>
            <a:off x="353986" y="6497999"/>
            <a:ext cx="898344" cy="16218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/>
              <a:t>© </a:t>
            </a:r>
            <a:r>
              <a:rPr lang="de-DE" sz="900" noProof="0" err="1"/>
              <a:t>Adcubum</a:t>
            </a:r>
            <a:endParaRPr lang="de-DE" sz="900" noProof="0"/>
          </a:p>
        </p:txBody>
      </p:sp>
    </p:spTree>
    <p:extLst>
      <p:ext uri="{BB962C8B-B14F-4D97-AF65-F5344CB8AC3E}">
        <p14:creationId xmlns:p14="http://schemas.microsoft.com/office/powerpoint/2010/main" val="221054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54216"/>
            <a:ext cx="10339474" cy="77884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br>
              <a:rPr lang="de-DE"/>
            </a:br>
            <a:r>
              <a:rPr lang="de-DE"/>
              <a:t>Arial 30 - </a:t>
            </a:r>
            <a:r>
              <a:rPr lang="de-DE" err="1"/>
              <a:t>Bold</a:t>
            </a:r>
            <a:br>
              <a:rPr lang="de-DE"/>
            </a:br>
            <a:br>
              <a:rPr lang="de-DE"/>
            </a:b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1474" y="1557337"/>
            <a:ext cx="11460525" cy="4813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Formatvorlagen des Textmasters bearbeiten – Arial 20 - Regular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253" y="354216"/>
            <a:ext cx="630785" cy="3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1" r:id="rId3"/>
    <p:sldLayoutId id="2147483672" r:id="rId4"/>
    <p:sldLayoutId id="2147483673" r:id="rId5"/>
    <p:sldLayoutId id="2147483679" r:id="rId6"/>
    <p:sldLayoutId id="2147483663" r:id="rId7"/>
    <p:sldLayoutId id="2147483689" r:id="rId8"/>
    <p:sldLayoutId id="2147483690" r:id="rId9"/>
    <p:sldLayoutId id="2147483664" r:id="rId10"/>
    <p:sldLayoutId id="2147483680" r:id="rId11"/>
    <p:sldLayoutId id="2147483688" r:id="rId12"/>
    <p:sldLayoutId id="214748366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9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5151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9000"/>
        <a:buFont typeface="Arial" panose="020B0604020202020204" pitchFamily="34" charset="0"/>
        <a:buChar char="•"/>
        <a:defRPr sz="2000" kern="1200" baseline="0">
          <a:solidFill>
            <a:srgbClr val="51515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9000"/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9000"/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9000"/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9000"/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1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pos="2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Michaeli71/GenericsWorkshop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pc/grpc-java/tree/master/compiler" TargetMode="External"/><Relationship Id="rId2" Type="http://schemas.openxmlformats.org/officeDocument/2006/relationships/hyperlink" Target="https://formulae.brew.sh/formula/grpc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Michaeli71/GrpcWorksho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protocol-buffers/docs/proto3#scalar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proto3#scala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protocol-buffers/docs/proto3#scalar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protocol-buffers/docs/proto3#scalar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i71/GrpcWorkshop" TargetMode="Externa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inarycloud.com/blog/grpc-vs-res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grpc/grpc_server_streaming_rpc.htm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vodata.com/learn/grpc-vs-rest-api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grpc-introduction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grpc-introduction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hyperlink" Target="https://www.baeldung.com/grpc-introduction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grpc-introduction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grpc/grpc_unary.htm" TargetMode="External"/><Relationship Id="rId2" Type="http://schemas.openxmlformats.org/officeDocument/2006/relationships/hyperlink" Target="https://www.tutorialspoint.com/grpc/grpc_helloworld_app_with_java.htm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evelopers.google.com/protocol-buffers/docs/tutorial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pzxy25ho5WY" TargetMode="Externa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predic8.de/rest-graphql-grpc-json-protobof-format.htm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gkatzioura.com/2021/10/28/add-grpc-to-your-spring-application/" TargetMode="External"/><Relationship Id="rId2" Type="http://schemas.openxmlformats.org/officeDocument/2006/relationships/hyperlink" Target="https://javarepos.com/lib/yidongnan-grpc-spring-boot-starter-java-springboot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edium.com/turkcell/grpc-implementation-with-spring-boot-7d6f98349d2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aginarycloud.com/blog/grpc-vs-rest/" TargetMode="Externa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de/digitalguide/websites/web-entwicklung/protocol-buffers-vorgestell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graphql-grpc-json-protobof-format.ht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evodata.com/learn/grpc-vs-rest-apis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rutitech.com/rest-vs-grpc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predic8.de/rest-graphql-grpc-json-protobof-format.htm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protocol-buffers/" TargetMode="External"/><Relationship Id="rId3" Type="http://schemas.openxmlformats.org/officeDocument/2006/relationships/hyperlink" Target="https://grpc.io/docs/guides/" TargetMode="External"/><Relationship Id="rId7" Type="http://schemas.openxmlformats.org/officeDocument/2006/relationships/hyperlink" Target="https://grpc.io/docs/what-is-grpc/faq/" TargetMode="External"/><Relationship Id="rId2" Type="http://schemas.openxmlformats.org/officeDocument/2006/relationships/hyperlink" Target="https://developers.google.com/protocol-buffers/docs/overview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rpc.io/docs/what-is-grpc/core-concepts/" TargetMode="External"/><Relationship Id="rId11" Type="http://schemas.openxmlformats.org/officeDocument/2006/relationships/hyperlink" Target="https://www.tutorialspoint.com/grpc/index.htm" TargetMode="External"/><Relationship Id="rId5" Type="http://schemas.openxmlformats.org/officeDocument/2006/relationships/hyperlink" Target="https://grpc.io/docs/what-is-grpc/introduction/" TargetMode="External"/><Relationship Id="rId10" Type="http://schemas.openxmlformats.org/officeDocument/2006/relationships/hyperlink" Target="https://www.ionos.de/digitalguide/websites/web-entwicklung/protocol-buffers-vorgestellt/" TargetMode="External"/><Relationship Id="rId4" Type="http://schemas.openxmlformats.org/officeDocument/2006/relationships/hyperlink" Target="https://grpc.io/docs/languages/java/basics/" TargetMode="External"/><Relationship Id="rId9" Type="http://schemas.openxmlformats.org/officeDocument/2006/relationships/hyperlink" Target="https://developers.google.com/protocol-buffers/docs/downloads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logrocket.com/graphql-vs-grpc-vs-rest-choosing-right-api/" TargetMode="External"/><Relationship Id="rId3" Type="http://schemas.openxmlformats.org/officeDocument/2006/relationships/hyperlink" Target="https://www.imaginarycloud.com/blog/grpc-vs-rest/" TargetMode="External"/><Relationship Id="rId7" Type="http://schemas.openxmlformats.org/officeDocument/2006/relationships/hyperlink" Target="https://hevodata.com/learn/grpc-vs-rest-apis/" TargetMode="External"/><Relationship Id="rId2" Type="http://schemas.openxmlformats.org/officeDocument/2006/relationships/hyperlink" Target="https://www.baeldung.com/rest-vs-grpc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theserverside.com/tip/How-to-choose-between-REST-vs-gRPC" TargetMode="External"/><Relationship Id="rId5" Type="http://schemas.openxmlformats.org/officeDocument/2006/relationships/hyperlink" Target="https://cloud.google.com/blog/products/api-management/understanding-grpc-openapi-and-rest-and-when-to-use-them" TargetMode="External"/><Relationship Id="rId4" Type="http://schemas.openxmlformats.org/officeDocument/2006/relationships/hyperlink" Target="https://blog.dreamfactory.com/grpc-vs-rest-how-does-grpc-compare-with-traditional-rest-apis/" TargetMode="External"/><Relationship Id="rId9" Type="http://schemas.openxmlformats.org/officeDocument/2006/relationships/hyperlink" Target="https://www.infoq.com/presentations/rest-graphql-grpc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vsANO0qZEg" TargetMode="External"/><Relationship Id="rId3" Type="http://schemas.openxmlformats.org/officeDocument/2006/relationships/hyperlink" Target="https://www.youtube.com/watch?v=XRXTsQwyZSU" TargetMode="External"/><Relationship Id="rId7" Type="http://schemas.openxmlformats.org/officeDocument/2006/relationships/hyperlink" Target="https://www.youtube.com/watch?v=76Zpndul3fU" TargetMode="External"/><Relationship Id="rId2" Type="http://schemas.openxmlformats.org/officeDocument/2006/relationships/hyperlink" Target="https://www.youtube.com/watch?v=DU-q5kOf2Rc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ZDUA5pD50Ok" TargetMode="External"/><Relationship Id="rId5" Type="http://schemas.openxmlformats.org/officeDocument/2006/relationships/hyperlink" Target="https://www.youtube.com/watch?v=w0UIWoxB2tc" TargetMode="External"/><Relationship Id="rId4" Type="http://schemas.openxmlformats.org/officeDocument/2006/relationships/hyperlink" Target="https://developers.google.com/protocol-buffers/docs/overview" TargetMode="External"/><Relationship Id="rId9" Type="http://schemas.openxmlformats.org/officeDocument/2006/relationships/hyperlink" Target="https://www.youtube.com/watch?v=l_P6m3JTyp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dscale.com/2022/02/17/using-grpc-with-pytho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overvie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dirty="0">
                <a:cs typeface="Arial"/>
              </a:rPr>
              <a:t>GRPC</a:t>
            </a:r>
          </a:p>
          <a:p>
            <a:endParaRPr lang="de-CH" dirty="0">
              <a:cs typeface="Arial"/>
            </a:endParaRPr>
          </a:p>
          <a:p>
            <a:r>
              <a:rPr lang="de-CH" dirty="0" err="1">
                <a:cs typeface="Arial"/>
              </a:rPr>
              <a:t>Introduction</a:t>
            </a:r>
            <a:r>
              <a:rPr lang="de-CH" dirty="0">
                <a:cs typeface="Arial"/>
              </a:rPr>
              <a:t> &amp; </a:t>
            </a:r>
            <a:r>
              <a:rPr lang="de-CH" dirty="0" err="1">
                <a:cs typeface="Arial"/>
              </a:rPr>
              <a:t>Overview</a:t>
            </a:r>
            <a:endParaRPr lang="de-CH" dirty="0">
              <a:cs typeface="Arial"/>
            </a:endParaRPr>
          </a:p>
          <a:p>
            <a:endParaRPr lang="de-CH" dirty="0">
              <a:cs typeface="Arial"/>
            </a:endParaRPr>
          </a:p>
          <a:p>
            <a:r>
              <a:rPr lang="de-CH" b="0" dirty="0">
                <a:hlinkClick r:id="rId2" tooltip="https://github.com/michaeli71/genericsworkshop"/>
              </a:rPr>
              <a:t>https://github.com/Michaeli71/GrpcWorkshop</a:t>
            </a:r>
            <a:endParaRPr lang="de-CH" b="0" dirty="0"/>
          </a:p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17.05.22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 err="1"/>
              <a:t>Inden</a:t>
            </a:r>
            <a:r>
              <a:rPr lang="de-CH" dirty="0"/>
              <a:t> Michael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E57622BF-4839-4137-99F1-3A4975A83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48" y="3246809"/>
            <a:ext cx="3476256" cy="19510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69CD731-B14F-9648-B5F3-4FA3785BF89B}"/>
              </a:ext>
            </a:extLst>
          </p:cNvPr>
          <p:cNvSpPr txBox="1"/>
          <p:nvPr/>
        </p:nvSpPr>
        <p:spPr>
          <a:xfrm>
            <a:off x="4572000" y="2933205"/>
            <a:ext cx="0" cy="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179388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de-DE" sz="2000" dirty="0" err="1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2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Codegenerierung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Jede generierte Klasse enthält einfache Zugriffsfunktionen für jedes Attribut und Methoden zum Serialisieren und Parsen der gesamten Struktur in und aus Bytes. </a:t>
            </a: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408A31-4F2B-040A-57F8-8A3CE362F6CD}"/>
              </a:ext>
            </a:extLst>
          </p:cNvPr>
          <p:cNvSpPr/>
          <p:nvPr/>
        </p:nvSpPr>
        <p:spPr>
          <a:xfrm>
            <a:off x="672935" y="287581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john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Person.newBuilder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setId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(1234)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setName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("John 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Doe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setEmail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jdoe@example.com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build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FileOutputStream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  <a:b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john.writeTo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6D63AB-EC12-64A8-D3F4-33D01F064663}"/>
              </a:ext>
            </a:extLst>
          </p:cNvPr>
          <p:cNvSpPr/>
          <p:nvPr/>
        </p:nvSpPr>
        <p:spPr>
          <a:xfrm>
            <a:off x="672935" y="1326393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protoc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 -I=$SRC_DIR --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java_out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=$DST_DIR $SRC_DIR/</a:t>
            </a:r>
            <a:r>
              <a:rPr lang="de-CH" dirty="0" err="1">
                <a:latin typeface="Consolas" panose="020B0609020204030204" pitchFamily="49" charset="0"/>
                <a:cs typeface="Consolas" panose="020B0609020204030204" pitchFamily="49" charset="0"/>
              </a:rPr>
              <a:t>person.proto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EA0ADF-E020-590C-0FB6-27467CC3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03" y="2839212"/>
            <a:ext cx="64262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69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1BB2DE-3D21-7446-A3EA-45B578AB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3C4CB6-9BAD-7145-8954-30F8DABD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9" y="2132856"/>
            <a:ext cx="10633661" cy="1369671"/>
          </a:xfrm>
        </p:spPr>
        <p:txBody>
          <a:bodyPr/>
          <a:lstStyle/>
          <a:p>
            <a:r>
              <a:rPr lang="de-DE" dirty="0"/>
              <a:t>HANDS ON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26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Installation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/>
          </a:p>
          <a:p>
            <a:r>
              <a:rPr lang="de-CH" b="0" dirty="0">
                <a:solidFill>
                  <a:schemeClr val="tx1"/>
                </a:solidFill>
                <a:sym typeface="Wingdings" pitchFamily="2" charset="2"/>
                <a:hlinkClick r:id="rId2"/>
              </a:rPr>
              <a:t>https://formulae.brew.sh/formula/grpc</a:t>
            </a:r>
            <a:r>
              <a:rPr lang="de-CH" b="0" dirty="0">
                <a:solidFill>
                  <a:schemeClr val="tx1"/>
                </a:solidFill>
                <a:sym typeface="Wingdings" pitchFamily="2" charset="2"/>
              </a:rPr>
              <a:t> </a:t>
            </a:r>
          </a:p>
          <a:p>
            <a:r>
              <a:rPr lang="de-CH" b="0" dirty="0">
                <a:solidFill>
                  <a:schemeClr val="tx1"/>
                </a:solidFill>
                <a:sym typeface="Wingdings" pitchFamily="2" charset="2"/>
                <a:hlinkClick r:id="rId3"/>
              </a:rPr>
              <a:t>https://github.com/grpc/grpc-java/tree/master/compiler</a:t>
            </a: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Einfacher MVN / </a:t>
            </a:r>
            <a:r>
              <a:rPr lang="de-CH" dirty="0" err="1">
                <a:solidFill>
                  <a:srgbClr val="0070C0"/>
                </a:solidFill>
                <a:sym typeface="Wingdings" pitchFamily="2" charset="2"/>
              </a:rPr>
              <a:t>Gradle</a:t>
            </a: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, wie im Projekt</a:t>
            </a: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srgbClr val="9399F5"/>
                </a:solidFill>
                <a:latin typeface="Segoe UI" panose="020B0502040204020203" pitchFamily="34" charset="0"/>
                <a:hlinkClick r:id="rId4" tooltip="https://github.com/michaeli71/genericsworkshop"/>
              </a:rPr>
              <a:t>https://github.com/Michaeli71/GrpcWorkshop</a:t>
            </a:r>
            <a:endParaRPr lang="de-CH" dirty="0">
              <a:solidFill>
                <a:srgbClr val="9399F5"/>
              </a:solidFill>
              <a:latin typeface="Segoe UI" panose="020B0502040204020203" pitchFamily="34" charset="0"/>
            </a:endParaRPr>
          </a:p>
          <a:p>
            <a:endParaRPr lang="de-CH" dirty="0">
              <a:solidFill>
                <a:srgbClr val="9399F5"/>
              </a:solidFill>
              <a:latin typeface="Segoe UI" panose="020B0502040204020203" pitchFamily="34" charset="0"/>
            </a:endParaRPr>
          </a:p>
          <a:p>
            <a:endParaRPr lang="de-DE" dirty="0"/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43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A1A930-632B-4743-8545-0F973ED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E2FC81-AD5E-AF46-9C0E-77B20CF9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</a:t>
            </a:r>
            <a:r>
              <a:rPr lang="de-DE" dirty="0" err="1"/>
              <a:t>Protobuf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98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7200" tIns="7200" rIns="46800" bIns="46800" rtlCol="0" anchor="t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chemeClr val="tx1"/>
                </a:solidFill>
              </a:rPr>
              <a:t>Wie bekannt: Protocol </a:t>
            </a:r>
            <a:r>
              <a:rPr lang="de-CH" b="0" dirty="0" err="1">
                <a:solidFill>
                  <a:schemeClr val="tx1"/>
                </a:solidFill>
              </a:rPr>
              <a:t>buffers</a:t>
            </a:r>
            <a:r>
              <a:rPr lang="de-CH" b="0" dirty="0">
                <a:solidFill>
                  <a:schemeClr val="tx1"/>
                </a:solidFill>
              </a:rPr>
              <a:t> sind ein sprach- und plattformneutraler, erweiterbarer Mechanismus zur Serialisierung </a:t>
            </a:r>
            <a:r>
              <a:rPr lang="de-CH" b="0">
                <a:solidFill>
                  <a:schemeClr val="tx1"/>
                </a:solidFill>
              </a:rPr>
              <a:t>strukturierter Daten</a:t>
            </a:r>
            <a:endParaRPr lang="de-CH" b="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XML / JSON </a:t>
            </a:r>
            <a:r>
              <a:rPr lang="de-CH" dirty="0" err="1">
                <a:solidFill>
                  <a:srgbClr val="0070C0"/>
                </a:solidFill>
              </a:rPr>
              <a:t>done</a:t>
            </a:r>
            <a:r>
              <a:rPr lang="de-CH" dirty="0">
                <a:solidFill>
                  <a:srgbClr val="0070C0"/>
                </a:solidFill>
              </a:rPr>
              <a:t> </a:t>
            </a:r>
            <a:r>
              <a:rPr lang="de-CH" dirty="0" err="1">
                <a:solidFill>
                  <a:srgbClr val="0070C0"/>
                </a:solidFill>
              </a:rPr>
              <a:t>right</a:t>
            </a:r>
            <a:r>
              <a:rPr lang="de-CH" dirty="0">
                <a:solidFill>
                  <a:srgbClr val="0070C0"/>
                </a:solidFill>
              </a:rPr>
              <a:t>, also, nur kleiner, schneller und einfacher</a:t>
            </a:r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dirty="0"/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40040C8-B15E-D412-D347-18CF7813B57F}"/>
              </a:ext>
            </a:extLst>
          </p:cNvPr>
          <p:cNvSpPr/>
          <p:nvPr/>
        </p:nvSpPr>
        <p:spPr>
          <a:xfrm>
            <a:off x="4416631" y="2366952"/>
            <a:ext cx="38391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SearchRequest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query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>
                <a:solidFill>
                  <a:srgbClr val="000080"/>
                </a:solidFill>
              </a:rPr>
              <a:t>int32 </a:t>
            </a:r>
            <a:r>
              <a:rPr lang="de-CH" dirty="0" err="1"/>
              <a:t>page_number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>
                <a:solidFill>
                  <a:srgbClr val="000080"/>
                </a:solidFill>
              </a:rPr>
              <a:t>int32 </a:t>
            </a:r>
            <a:r>
              <a:rPr lang="de-CH" dirty="0" err="1"/>
              <a:t>result_per_page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enum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Corpus {</a:t>
            </a:r>
            <a:br>
              <a:rPr lang="de-CH" dirty="0"/>
            </a:br>
            <a:r>
              <a:rPr lang="de-CH" dirty="0"/>
              <a:t>    WEB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IMAGES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LOCAL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NEWS = </a:t>
            </a:r>
            <a:r>
              <a:rPr lang="de-CH" dirty="0">
                <a:solidFill>
                  <a:srgbClr val="0000FF"/>
                </a:solidFill>
              </a:rPr>
              <a:t>4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PRODUCTS = </a:t>
            </a:r>
            <a:r>
              <a:rPr lang="de-CH" dirty="0">
                <a:solidFill>
                  <a:srgbClr val="0000FF"/>
                </a:solidFill>
              </a:rPr>
              <a:t>5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}</a:t>
            </a:r>
            <a:br>
              <a:rPr lang="de-CH" dirty="0"/>
            </a:br>
            <a:r>
              <a:rPr lang="de-CH" dirty="0"/>
              <a:t>  Corpus </a:t>
            </a:r>
            <a:r>
              <a:rPr lang="de-CH" dirty="0" err="1"/>
              <a:t>corpus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4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3CE9AD6-E425-8575-41E0-C0FA0DDD5320}"/>
              </a:ext>
            </a:extLst>
          </p:cNvPr>
          <p:cNvSpPr/>
          <p:nvPr/>
        </p:nvSpPr>
        <p:spPr>
          <a:xfrm>
            <a:off x="360000" y="6488668"/>
            <a:ext cx="952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https://developers.google.com/protocol-buffers/docs/proto3#scalar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1968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r>
              <a:rPr lang="de-CH" dirty="0"/>
              <a:t> Basis-Datentypen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7B4672-4D5F-C7AF-57A3-AC619A5A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26" y="838477"/>
            <a:ext cx="8640703" cy="5717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6816CDC-B85A-8DF1-B817-1D5AD203863B}"/>
              </a:ext>
            </a:extLst>
          </p:cNvPr>
          <p:cNvSpPr/>
          <p:nvPr/>
        </p:nvSpPr>
        <p:spPr>
          <a:xfrm>
            <a:off x="360000" y="6488668"/>
            <a:ext cx="952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https://developers.google.com/protocol-buffers/docs/proto3#scalar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8101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r>
              <a:rPr lang="de-CH" dirty="0"/>
              <a:t> Datentypen – Beispiel Listen, Umweg </a:t>
            </a:r>
            <a:r>
              <a:rPr lang="de-CH" dirty="0">
                <a:latin typeface="Consolas" panose="020B0609020204030204" pitchFamily="49" charset="0"/>
                <a:cs typeface="Consolas" panose="020B0609020204030204" pitchFamily="49" charset="0"/>
              </a:rPr>
              <a:t>repeated</a:t>
            </a:r>
            <a:br>
              <a:rPr lang="de-CH" dirty="0"/>
            </a:b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816CDC-B85A-8DF1-B817-1D5AD203863B}"/>
              </a:ext>
            </a:extLst>
          </p:cNvPr>
          <p:cNvSpPr/>
          <p:nvPr/>
        </p:nvSpPr>
        <p:spPr>
          <a:xfrm>
            <a:off x="360000" y="6503784"/>
            <a:ext cx="952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https://developers.google.com/protocol-buffers/docs/proto3#scalar</a:t>
            </a:r>
            <a:endParaRPr lang="de-DE" sz="12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C8003F-9128-5C96-F894-994877F734F1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SearchResponse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repeated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Result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url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title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repeated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snippets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84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r>
              <a:rPr lang="de-CH" dirty="0"/>
              <a:t> Datentypen – Beispiel </a:t>
            </a:r>
            <a:r>
              <a:rPr lang="de-CH" dirty="0" err="1"/>
              <a:t>Nesting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816CDC-B85A-8DF1-B817-1D5AD203863B}"/>
              </a:ext>
            </a:extLst>
          </p:cNvPr>
          <p:cNvSpPr/>
          <p:nvPr/>
        </p:nvSpPr>
        <p:spPr>
          <a:xfrm>
            <a:off x="360000" y="6522204"/>
            <a:ext cx="952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https://developers.google.com/protocol-buffers/docs/proto3#scalar</a:t>
            </a:r>
            <a:endParaRPr lang="de-DE" sz="1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1D6352F-D0D0-FB7E-60A4-DCBE7EDA5AD2}"/>
              </a:ext>
            </a:extLst>
          </p:cNvPr>
          <p:cNvSpPr/>
          <p:nvPr/>
        </p:nvSpPr>
        <p:spPr>
          <a:xfrm>
            <a:off x="3048000" y="171230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Outer {                  </a:t>
            </a:r>
            <a:r>
              <a:rPr lang="de-CH" i="1" dirty="0">
                <a:solidFill>
                  <a:srgbClr val="808080"/>
                </a:solidFill>
              </a:rPr>
              <a:t>// Level 0</a:t>
            </a:r>
            <a:br>
              <a:rPr lang="de-CH" i="1" dirty="0">
                <a:solidFill>
                  <a:srgbClr val="808080"/>
                </a:solidFill>
              </a:rPr>
            </a:br>
            <a:r>
              <a:rPr lang="de-CH" i="1" dirty="0">
                <a:solidFill>
                  <a:srgbClr val="808080"/>
                </a:solidFill>
              </a:rPr>
              <a:t>  </a:t>
            </a: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MiddleAA</a:t>
            </a:r>
            <a:r>
              <a:rPr lang="de-CH" dirty="0"/>
              <a:t> {  </a:t>
            </a:r>
            <a:r>
              <a:rPr lang="de-CH" i="1" dirty="0">
                <a:solidFill>
                  <a:srgbClr val="808080"/>
                </a:solidFill>
              </a:rPr>
              <a:t>// Level 1</a:t>
            </a:r>
            <a:br>
              <a:rPr lang="de-CH" i="1" dirty="0">
                <a:solidFill>
                  <a:srgbClr val="808080"/>
                </a:solidFill>
              </a:rPr>
            </a:br>
            <a:r>
              <a:rPr lang="de-CH" i="1" dirty="0">
                <a:solidFill>
                  <a:srgbClr val="808080"/>
                </a:solidFill>
              </a:rPr>
              <a:t>    </a:t>
            </a: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Inner</a:t>
            </a:r>
            <a:r>
              <a:rPr lang="de-CH" dirty="0"/>
              <a:t> {   </a:t>
            </a:r>
            <a:r>
              <a:rPr lang="de-CH" i="1" dirty="0">
                <a:solidFill>
                  <a:srgbClr val="808080"/>
                </a:solidFill>
              </a:rPr>
              <a:t>// Level 2</a:t>
            </a:r>
            <a:br>
              <a:rPr lang="de-CH" i="1" dirty="0">
                <a:solidFill>
                  <a:srgbClr val="808080"/>
                </a:solidFill>
              </a:rPr>
            </a:br>
            <a:r>
              <a:rPr lang="de-CH" i="1" dirty="0">
                <a:solidFill>
                  <a:srgbClr val="808080"/>
                </a:solidFill>
              </a:rPr>
              <a:t>      </a:t>
            </a:r>
            <a:r>
              <a:rPr lang="de-CH" b="1" dirty="0">
                <a:solidFill>
                  <a:srgbClr val="000080"/>
                </a:solidFill>
              </a:rPr>
              <a:t>int64 </a:t>
            </a:r>
            <a:r>
              <a:rPr lang="de-CH" dirty="0" err="1"/>
              <a:t>ival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  </a:t>
            </a:r>
            <a:r>
              <a:rPr lang="de-CH" b="1" dirty="0" err="1">
                <a:solidFill>
                  <a:srgbClr val="000080"/>
                </a:solidFill>
              </a:rPr>
              <a:t>bool</a:t>
            </a:r>
            <a:r>
              <a:rPr lang="de-CH" b="1" dirty="0">
                <a:solidFill>
                  <a:srgbClr val="000080"/>
                </a:solidFill>
              </a:rPr>
              <a:t>  </a:t>
            </a:r>
            <a:r>
              <a:rPr lang="de-CH" dirty="0" err="1"/>
              <a:t>booly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}</a:t>
            </a:r>
            <a:br>
              <a:rPr lang="de-CH" dirty="0"/>
            </a:br>
            <a:r>
              <a:rPr lang="de-CH" dirty="0"/>
              <a:t>  }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MiddleBB</a:t>
            </a:r>
            <a:r>
              <a:rPr lang="de-CH" dirty="0"/>
              <a:t> {  </a:t>
            </a:r>
            <a:r>
              <a:rPr lang="de-CH" i="1" dirty="0">
                <a:solidFill>
                  <a:srgbClr val="808080"/>
                </a:solidFill>
              </a:rPr>
              <a:t>// Level 1</a:t>
            </a:r>
            <a:br>
              <a:rPr lang="de-CH" i="1" dirty="0">
                <a:solidFill>
                  <a:srgbClr val="808080"/>
                </a:solidFill>
              </a:rPr>
            </a:br>
            <a:r>
              <a:rPr lang="de-CH" i="1" dirty="0">
                <a:solidFill>
                  <a:srgbClr val="808080"/>
                </a:solidFill>
              </a:rPr>
              <a:t>    </a:t>
            </a: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Inner</a:t>
            </a:r>
            <a:r>
              <a:rPr lang="de-CH" dirty="0"/>
              <a:t> {   </a:t>
            </a:r>
            <a:r>
              <a:rPr lang="de-CH" i="1" dirty="0">
                <a:solidFill>
                  <a:srgbClr val="808080"/>
                </a:solidFill>
              </a:rPr>
              <a:t>// Level 2</a:t>
            </a:r>
            <a:br>
              <a:rPr lang="de-CH" i="1" dirty="0">
                <a:solidFill>
                  <a:srgbClr val="808080"/>
                </a:solidFill>
              </a:rPr>
            </a:br>
            <a:r>
              <a:rPr lang="de-CH" i="1" dirty="0">
                <a:solidFill>
                  <a:srgbClr val="808080"/>
                </a:solidFill>
              </a:rPr>
              <a:t>      </a:t>
            </a:r>
            <a:r>
              <a:rPr lang="de-CH" b="1" dirty="0">
                <a:solidFill>
                  <a:srgbClr val="000080"/>
                </a:solidFill>
              </a:rPr>
              <a:t>int32 </a:t>
            </a:r>
            <a:r>
              <a:rPr lang="de-CH" dirty="0" err="1"/>
              <a:t>ival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  </a:t>
            </a:r>
            <a:r>
              <a:rPr lang="de-CH" b="1" dirty="0" err="1">
                <a:solidFill>
                  <a:srgbClr val="000080"/>
                </a:solidFill>
              </a:rPr>
              <a:t>bool</a:t>
            </a:r>
            <a:r>
              <a:rPr lang="de-CH" b="1" dirty="0">
                <a:solidFill>
                  <a:srgbClr val="000080"/>
                </a:solidFill>
              </a:rPr>
              <a:t>  </a:t>
            </a:r>
            <a:r>
              <a:rPr lang="de-CH" dirty="0" err="1"/>
              <a:t>booly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}</a:t>
            </a:r>
            <a:br>
              <a:rPr lang="de-CH" dirty="0"/>
            </a:br>
            <a:r>
              <a:rPr lang="de-CH" dirty="0"/>
              <a:t>  }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904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r>
              <a:rPr lang="de-CH" dirty="0"/>
              <a:t> vordefinierte Datentypen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113745-2F99-BA79-77EB-3D3C067E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24396"/>
            <a:ext cx="110363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Real World </a:t>
            </a:r>
            <a:r>
              <a:rPr lang="de-CH" dirty="0" err="1"/>
              <a:t>Protobuf</a:t>
            </a:r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229A26-3C9E-B2FC-53EF-A9FEC1253513}"/>
              </a:ext>
            </a:extLst>
          </p:cNvPr>
          <p:cNvSpPr/>
          <p:nvPr/>
        </p:nvSpPr>
        <p:spPr>
          <a:xfrm>
            <a:off x="1898073" y="1133061"/>
            <a:ext cx="839585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600" b="1" dirty="0" err="1">
                <a:solidFill>
                  <a:srgbClr val="000080"/>
                </a:solidFill>
              </a:rPr>
              <a:t>message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/>
              <a:t>Property {</a:t>
            </a:r>
            <a:br>
              <a:rPr lang="de-CH" sz="1600" dirty="0"/>
            </a:br>
            <a:r>
              <a:rPr lang="de-CH" sz="1600" dirty="0"/>
              <a:t>  UUID </a:t>
            </a:r>
            <a:r>
              <a:rPr lang="de-CH" sz="1600" dirty="0" err="1"/>
              <a:t>id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1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i="1" dirty="0">
                <a:solidFill>
                  <a:srgbClr val="808080"/>
                </a:solidFill>
              </a:rPr>
              <a:t>// The </a:t>
            </a:r>
            <a:r>
              <a:rPr lang="de-CH" sz="1600" i="1" dirty="0" err="1">
                <a:solidFill>
                  <a:srgbClr val="808080"/>
                </a:solidFill>
              </a:rPr>
              <a:t>given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clientId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for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this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object</a:t>
            </a:r>
            <a:r>
              <a:rPr lang="de-CH" sz="1600" i="1" dirty="0">
                <a:solidFill>
                  <a:srgbClr val="808080"/>
                </a:solidFill>
              </a:rPr>
              <a:t>. </a:t>
            </a:r>
            <a:r>
              <a:rPr lang="de-CH" sz="1600" i="1" dirty="0" err="1">
                <a:solidFill>
                  <a:srgbClr val="808080"/>
                </a:solidFill>
              </a:rPr>
              <a:t>Is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specialCase</a:t>
            </a:r>
            <a:r>
              <a:rPr lang="de-CH" sz="1600" i="1" dirty="0">
                <a:solidFill>
                  <a:srgbClr val="808080"/>
                </a:solidFill>
              </a:rPr>
              <a:t> Empty, </a:t>
            </a:r>
            <a:r>
              <a:rPr lang="de-CH" sz="1600" i="1" dirty="0" err="1">
                <a:solidFill>
                  <a:srgbClr val="808080"/>
                </a:solidFill>
              </a:rPr>
              <a:t>if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is</a:t>
            </a:r>
            <a:r>
              <a:rPr lang="de-CH" sz="1600" i="1" dirty="0">
                <a:solidFill>
                  <a:srgbClr val="808080"/>
                </a:solidFill>
              </a:rPr>
              <a:t> a </a:t>
            </a:r>
            <a:r>
              <a:rPr lang="de-CH" sz="1600" i="1" dirty="0" err="1">
                <a:solidFill>
                  <a:srgbClr val="808080"/>
                </a:solidFill>
              </a:rPr>
              <a:t>newly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added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object</a:t>
            </a:r>
            <a:r>
              <a:rPr lang="de-CH" sz="1600" i="1" dirty="0">
                <a:solidFill>
                  <a:srgbClr val="808080"/>
                </a:solidFill>
              </a:rPr>
              <a:t>.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</a:t>
            </a:r>
            <a:r>
              <a:rPr lang="de-CH" sz="1600" dirty="0" err="1"/>
              <a:t>StringType</a:t>
            </a:r>
            <a:r>
              <a:rPr lang="de-CH" sz="1600" dirty="0"/>
              <a:t> </a:t>
            </a:r>
            <a:r>
              <a:rPr lang="de-CH" sz="1600" dirty="0" err="1"/>
              <a:t>client_id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2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dirty="0" err="1"/>
              <a:t>AttributeInformation</a:t>
            </a:r>
            <a:r>
              <a:rPr lang="de-CH" sz="1600" dirty="0"/>
              <a:t> </a:t>
            </a:r>
            <a:r>
              <a:rPr lang="de-CH" sz="1600" dirty="0" err="1"/>
              <a:t>information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3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b="1" dirty="0" err="1">
                <a:solidFill>
                  <a:srgbClr val="000080"/>
                </a:solidFill>
              </a:rPr>
              <a:t>oneof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value</a:t>
            </a:r>
            <a:r>
              <a:rPr lang="de-CH" sz="1600" dirty="0"/>
              <a:t> {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RestrictiveStringType</a:t>
            </a:r>
            <a:r>
              <a:rPr lang="de-CH" sz="1600" dirty="0"/>
              <a:t> </a:t>
            </a:r>
            <a:r>
              <a:rPr lang="de-CH" sz="1600" dirty="0" err="1"/>
              <a:t>string_value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4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RestrictiveIntegerType</a:t>
            </a:r>
            <a:r>
              <a:rPr lang="de-CH" sz="1600" dirty="0"/>
              <a:t> </a:t>
            </a:r>
            <a:r>
              <a:rPr lang="de-CH" sz="1600" dirty="0" err="1"/>
              <a:t>int_value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5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RestrictiveDateType</a:t>
            </a:r>
            <a:r>
              <a:rPr lang="de-CH" sz="1600" dirty="0"/>
              <a:t> </a:t>
            </a:r>
            <a:r>
              <a:rPr lang="de-CH" sz="1600" dirty="0" err="1"/>
              <a:t>date_value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6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RestrictiveDecimalType</a:t>
            </a:r>
            <a:r>
              <a:rPr lang="de-CH" sz="1600" dirty="0"/>
              <a:t> </a:t>
            </a:r>
            <a:r>
              <a:rPr lang="de-CH" sz="1600" dirty="0" err="1"/>
              <a:t>decimal_value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7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RestrictiveOptionType</a:t>
            </a:r>
            <a:r>
              <a:rPr lang="de-CH" sz="1600" dirty="0"/>
              <a:t> </a:t>
            </a:r>
            <a:r>
              <a:rPr lang="de-CH" sz="1600" dirty="0" err="1"/>
              <a:t>option_id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8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  </a:t>
            </a:r>
            <a:r>
              <a:rPr lang="de-CH" sz="1600" dirty="0" err="1"/>
              <a:t>RestrictiveBoolType</a:t>
            </a:r>
            <a:r>
              <a:rPr lang="de-CH" sz="1600" dirty="0"/>
              <a:t> </a:t>
            </a:r>
            <a:r>
              <a:rPr lang="de-CH" sz="1600" dirty="0" err="1"/>
              <a:t>boolean_value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9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}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dirty="0" err="1"/>
              <a:t>PropertyType</a:t>
            </a:r>
            <a:r>
              <a:rPr lang="de-CH" sz="1600" dirty="0"/>
              <a:t> </a:t>
            </a:r>
            <a:r>
              <a:rPr lang="de-CH" sz="1600" dirty="0" err="1"/>
              <a:t>property_type</a:t>
            </a:r>
            <a:r>
              <a:rPr lang="de-CH" sz="1600" dirty="0"/>
              <a:t> = </a:t>
            </a:r>
            <a:r>
              <a:rPr lang="de-CH" sz="1600" dirty="0">
                <a:solidFill>
                  <a:srgbClr val="0000FF"/>
                </a:solidFill>
              </a:rPr>
              <a:t>10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}</a:t>
            </a:r>
            <a:br>
              <a:rPr lang="de-CH" sz="1600" dirty="0"/>
            </a:br>
            <a:br>
              <a:rPr lang="de-CH" sz="1600" dirty="0"/>
            </a:br>
            <a:r>
              <a:rPr lang="de-CH" sz="1600" i="1" dirty="0">
                <a:solidFill>
                  <a:srgbClr val="808080"/>
                </a:solidFill>
              </a:rPr>
              <a:t>// This </a:t>
            </a:r>
            <a:r>
              <a:rPr lang="de-CH" sz="1600" i="1" dirty="0" err="1">
                <a:solidFill>
                  <a:srgbClr val="808080"/>
                </a:solidFill>
              </a:rPr>
              <a:t>describes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name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of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property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to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identify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actual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property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by</a:t>
            </a:r>
            <a:r>
              <a:rPr lang="de-CH" sz="1600" i="1" dirty="0">
                <a:solidFill>
                  <a:srgbClr val="808080"/>
                </a:solidFill>
              </a:rPr>
              <a:t> a </a:t>
            </a:r>
            <a:r>
              <a:rPr lang="de-CH" sz="1600" i="1" dirty="0" err="1">
                <a:solidFill>
                  <a:srgbClr val="808080"/>
                </a:solidFill>
              </a:rPr>
              <a:t>domain</a:t>
            </a:r>
            <a:r>
              <a:rPr lang="de-CH" sz="1600" i="1" dirty="0">
                <a:solidFill>
                  <a:srgbClr val="808080"/>
                </a:solidFill>
              </a:rPr>
              <a:t> type.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b="1" dirty="0" err="1">
                <a:solidFill>
                  <a:srgbClr val="000080"/>
                </a:solidFill>
              </a:rPr>
              <a:t>enum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PropertyType</a:t>
            </a:r>
            <a:r>
              <a:rPr lang="de-CH" sz="1600" dirty="0"/>
              <a:t> {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b="1" i="1" dirty="0">
                <a:solidFill>
                  <a:srgbClr val="660E7A"/>
                </a:solidFill>
              </a:rPr>
              <a:t>PROPERTY_TYPE_UNSPECIFIED </a:t>
            </a:r>
            <a:r>
              <a:rPr lang="de-CH" sz="1600" dirty="0"/>
              <a:t>= </a:t>
            </a:r>
            <a:r>
              <a:rPr lang="de-CH" sz="1600" dirty="0">
                <a:solidFill>
                  <a:srgbClr val="0000FF"/>
                </a:solidFill>
              </a:rPr>
              <a:t>0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b="1" i="1" dirty="0">
                <a:solidFill>
                  <a:srgbClr val="660E7A"/>
                </a:solidFill>
              </a:rPr>
              <a:t>PROPERTY_TYPE_TARIFF_VERSION </a:t>
            </a:r>
            <a:r>
              <a:rPr lang="de-CH" sz="1600" dirty="0"/>
              <a:t>= </a:t>
            </a:r>
            <a:r>
              <a:rPr lang="de-CH" sz="1600" dirty="0">
                <a:solidFill>
                  <a:srgbClr val="0000FF"/>
                </a:solidFill>
              </a:rPr>
              <a:t>1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b="1" i="1" dirty="0">
                <a:solidFill>
                  <a:srgbClr val="660E7A"/>
                </a:solidFill>
              </a:rPr>
              <a:t>PROPERTY_TYPE_PRODUCT_LINE </a:t>
            </a:r>
            <a:r>
              <a:rPr lang="de-CH" sz="1600" dirty="0"/>
              <a:t>= </a:t>
            </a:r>
            <a:r>
              <a:rPr lang="de-CH" sz="1600" dirty="0">
                <a:solidFill>
                  <a:srgbClr val="0000FF"/>
                </a:solidFill>
              </a:rPr>
              <a:t>2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dirty="0"/>
              <a:t>}</a:t>
            </a:r>
            <a:endParaRPr lang="de-DE" sz="1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E8110EB-C4CA-6F4E-A9F9-1470680B6342}"/>
              </a:ext>
            </a:extLst>
          </p:cNvPr>
          <p:cNvSpPr txBox="1"/>
          <p:nvPr/>
        </p:nvSpPr>
        <p:spPr>
          <a:xfrm>
            <a:off x="7576455" y="2398817"/>
            <a:ext cx="4477000" cy="182879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txBody>
          <a:bodyPr wrap="none" lIns="72000" tIns="72000" rIns="72000" bIns="72000" rtlCol="0">
            <a:noAutofit/>
          </a:bodyPr>
          <a:lstStyle/>
          <a:p>
            <a:pPr>
              <a:spcBef>
                <a:spcPts val="0"/>
              </a:spcBef>
            </a:pPr>
            <a:r>
              <a:rPr lang="de-CH" b="1" dirty="0" err="1">
                <a:latin typeface="Consolas" panose="020B0609020204030204" pitchFamily="49" charset="0"/>
                <a:cs typeface="Consolas" panose="020B0609020204030204" pitchFamily="49" charset="0"/>
              </a:rPr>
              <a:t>oneof</a:t>
            </a:r>
            <a:r>
              <a:rPr lang="de-CH" dirty="0"/>
              <a:t> ~ STRUCT</a:t>
            </a:r>
            <a:br>
              <a:rPr lang="de-CH" dirty="0"/>
            </a:br>
            <a:endParaRPr lang="de-CH" dirty="0"/>
          </a:p>
          <a:p>
            <a:pPr>
              <a:spcBef>
                <a:spcPts val="0"/>
              </a:spcBef>
            </a:pPr>
            <a:r>
              <a:rPr lang="de-CH" dirty="0"/>
              <a:t>Setting a </a:t>
            </a:r>
            <a:r>
              <a:rPr lang="de-CH" b="1" dirty="0" err="1"/>
              <a:t>oneof</a:t>
            </a:r>
            <a:r>
              <a:rPr lang="de-CH" dirty="0"/>
              <a:t> </a:t>
            </a:r>
            <a:r>
              <a:rPr lang="de-CH" dirty="0" err="1"/>
              <a:t>field</a:t>
            </a:r>
            <a:r>
              <a:rPr lang="de-CH" dirty="0"/>
              <a:t> will </a:t>
            </a:r>
            <a:r>
              <a:rPr lang="de-CH" b="1" dirty="0" err="1"/>
              <a:t>automatically</a:t>
            </a:r>
            <a:endParaRPr lang="de-CH" b="1" dirty="0"/>
          </a:p>
          <a:p>
            <a:pPr>
              <a:spcBef>
                <a:spcPts val="0"/>
              </a:spcBef>
            </a:pPr>
            <a:r>
              <a:rPr lang="de-CH" dirty="0"/>
              <a:t> </a:t>
            </a:r>
            <a:r>
              <a:rPr lang="de-CH" b="1" dirty="0" err="1"/>
              <a:t>clear</a:t>
            </a:r>
            <a:r>
              <a:rPr lang="de-CH" dirty="0"/>
              <a:t> all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members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b="1" dirty="0" err="1"/>
              <a:t>oneof</a:t>
            </a:r>
            <a:r>
              <a:rPr lang="de-CH" dirty="0"/>
              <a:t>.</a:t>
            </a:r>
          </a:p>
          <a:p>
            <a:pPr>
              <a:spcBef>
                <a:spcPts val="0"/>
              </a:spcBef>
            </a:pPr>
            <a:r>
              <a:rPr lang="de-CH" dirty="0"/>
              <a:t>So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oneof</a:t>
            </a:r>
            <a:r>
              <a:rPr lang="de-CH" dirty="0"/>
              <a:t> </a:t>
            </a:r>
            <a:r>
              <a:rPr lang="de-CH" dirty="0" err="1"/>
              <a:t>fields</a:t>
            </a:r>
            <a:r>
              <a:rPr lang="de-CH" dirty="0"/>
              <a:t>, </a:t>
            </a:r>
            <a:r>
              <a:rPr lang="de-CH" dirty="0" err="1"/>
              <a:t>only</a:t>
            </a:r>
            <a:endParaRPr lang="de-CH" dirty="0"/>
          </a:p>
          <a:p>
            <a:pPr>
              <a:spcBef>
                <a:spcPts val="0"/>
              </a:spcBef>
            </a:pP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 </a:t>
            </a:r>
            <a:r>
              <a:rPr lang="de-CH" b="1" i="1" dirty="0"/>
              <a:t>last</a:t>
            </a:r>
            <a:r>
              <a:rPr lang="de-CH" dirty="0"/>
              <a:t> </a:t>
            </a:r>
            <a:r>
              <a:rPr lang="de-CH" dirty="0" err="1"/>
              <a:t>field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will still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value</a:t>
            </a:r>
            <a:r>
              <a:rPr lang="de-CH" dirty="0"/>
              <a:t>.</a:t>
            </a:r>
            <a:endParaRPr lang="de-DE" sz="2000" dirty="0" err="1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02456-42DB-DE46-8982-FA28338D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de-DE" sz="3200" dirty="0">
                <a:solidFill>
                  <a:srgbClr val="5A5A5A"/>
                </a:solidFill>
              </a:rPr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54A63A-AC80-C749-A643-BCFF096F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269838-D169-3D47-908E-8CB027FD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EB7002-6DFB-2B40-804B-BCCF9DE77A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b="1" dirty="0"/>
              <a:t>Motivation und Intro</a:t>
            </a:r>
          </a:p>
          <a:p>
            <a:r>
              <a:rPr lang="de-DE" b="1" dirty="0">
                <a:solidFill>
                  <a:srgbClr val="0070C0"/>
                </a:solidFill>
              </a:rPr>
              <a:t>HANDS ON – </a:t>
            </a:r>
            <a:r>
              <a:rPr lang="de-DE" b="1" dirty="0" err="1">
                <a:solidFill>
                  <a:srgbClr val="0070C0"/>
                </a:solidFill>
              </a:rPr>
              <a:t>Getting</a:t>
            </a:r>
            <a:r>
              <a:rPr lang="de-DE" b="1" dirty="0">
                <a:solidFill>
                  <a:srgbClr val="0070C0"/>
                </a:solidFill>
              </a:rPr>
              <a:t> </a:t>
            </a:r>
            <a:r>
              <a:rPr lang="de-DE" b="1" dirty="0" err="1">
                <a:solidFill>
                  <a:srgbClr val="0070C0"/>
                </a:solidFill>
              </a:rPr>
              <a:t>Started</a:t>
            </a:r>
            <a:br>
              <a:rPr lang="de-CH" b="1" dirty="0">
                <a:solidFill>
                  <a:srgbClr val="0070C0"/>
                </a:solidFill>
              </a:rPr>
            </a:br>
            <a:endParaRPr lang="de-CH" b="1" dirty="0">
              <a:solidFill>
                <a:srgbClr val="0070C0"/>
              </a:solidFill>
            </a:endParaRPr>
          </a:p>
          <a:p>
            <a:r>
              <a:rPr lang="de-DE" b="1" dirty="0"/>
              <a:t>Einstieg </a:t>
            </a:r>
            <a:r>
              <a:rPr lang="de-DE" b="1" dirty="0" err="1"/>
              <a:t>Protobuf</a:t>
            </a:r>
            <a:r>
              <a:rPr lang="de-DE" b="1" dirty="0"/>
              <a:t> </a:t>
            </a:r>
          </a:p>
          <a:p>
            <a:r>
              <a:rPr lang="de-DE" b="1" dirty="0">
                <a:solidFill>
                  <a:srgbClr val="0070C0"/>
                </a:solidFill>
              </a:rPr>
              <a:t>HANDS ON – MOB PROGRAMMING / EXERCISES 1 + 2</a:t>
            </a:r>
          </a:p>
          <a:p>
            <a:endParaRPr lang="de-CH" b="1" dirty="0">
              <a:solidFill>
                <a:srgbClr val="0070C0"/>
              </a:solidFill>
            </a:endParaRPr>
          </a:p>
          <a:p>
            <a:r>
              <a:rPr lang="de-CH" b="1" dirty="0"/>
              <a:t>Next </a:t>
            </a:r>
            <a:r>
              <a:rPr lang="de-CH" b="1" dirty="0" err="1"/>
              <a:t>Steps</a:t>
            </a:r>
            <a:r>
              <a:rPr lang="de-CH" b="1" dirty="0"/>
              <a:t> – </a:t>
            </a:r>
            <a:r>
              <a:rPr lang="de-CH" b="1" dirty="0" err="1"/>
              <a:t>Advanced</a:t>
            </a:r>
            <a:r>
              <a:rPr lang="de-CH" b="1" dirty="0"/>
              <a:t> Topics</a:t>
            </a:r>
          </a:p>
          <a:p>
            <a:r>
              <a:rPr lang="de-DE" b="1" dirty="0">
                <a:solidFill>
                  <a:srgbClr val="0070C0"/>
                </a:solidFill>
              </a:rPr>
              <a:t>HANDS ON – EXERCISES 3 + 4</a:t>
            </a:r>
            <a:endParaRPr lang="de-CH" b="1" dirty="0">
              <a:solidFill>
                <a:srgbClr val="0070C0"/>
              </a:solidFill>
            </a:endParaRPr>
          </a:p>
          <a:p>
            <a:endParaRPr lang="de-CH" b="1" dirty="0">
              <a:solidFill>
                <a:srgbClr val="0070C0"/>
              </a:solidFill>
            </a:endParaRPr>
          </a:p>
          <a:p>
            <a:r>
              <a:rPr lang="de-CH" b="1" dirty="0"/>
              <a:t>JSON, </a:t>
            </a:r>
            <a:r>
              <a:rPr lang="de-CH" b="1" dirty="0" err="1"/>
              <a:t>Protobuf</a:t>
            </a:r>
            <a:r>
              <a:rPr lang="de-CH" b="1" dirty="0"/>
              <a:t>, REST und GRPC im Vergleich</a:t>
            </a:r>
          </a:p>
          <a:p>
            <a:r>
              <a:rPr lang="de-CH" b="1" dirty="0"/>
              <a:t>Weitere Infos</a:t>
            </a:r>
            <a:br>
              <a:rPr lang="de-CH" b="1" dirty="0"/>
            </a:br>
            <a:endParaRPr lang="de-CH" b="1" dirty="0"/>
          </a:p>
          <a:p>
            <a:pPr marL="0" indent="0">
              <a:buNone/>
            </a:pPr>
            <a:endParaRPr lang="de-CH" dirty="0"/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47972AA-5E01-794B-A64A-37DF1150DC51}"/>
              </a:ext>
            </a:extLst>
          </p:cNvPr>
          <p:cNvSpPr/>
          <p:nvPr/>
        </p:nvSpPr>
        <p:spPr>
          <a:xfrm>
            <a:off x="1365187" y="6436695"/>
            <a:ext cx="4893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9399F5"/>
                </a:solidFill>
                <a:latin typeface="Segoe UI" panose="020B0502040204020203" pitchFamily="34" charset="0"/>
                <a:hlinkClick r:id="rId2" tooltip="https://github.com/michaeli71/genericsworkshop"/>
              </a:rPr>
              <a:t>https://github.com/Michaeli71/GrpcWorkshop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878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Streaming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Client-Server-Kommunikation mit zwei Betriebsarten: Request-Response und Streaming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8F07EA-615A-39B0-55C2-49D16971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80" y="1667486"/>
            <a:ext cx="8224240" cy="459556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7075A18-503D-A7CE-F8D4-442F5B44F91D}"/>
              </a:ext>
            </a:extLst>
          </p:cNvPr>
          <p:cNvSpPr/>
          <p:nvPr/>
        </p:nvSpPr>
        <p:spPr>
          <a:xfrm>
            <a:off x="360000" y="6386389"/>
            <a:ext cx="3606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hlinkClick r:id="rId3"/>
              </a:rPr>
              <a:t>https://www.imaginarycloud.com/blog/grpc-vs-rest/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49521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Streaming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  <a:sym typeface="Wingdings" pitchFamily="2" charset="2"/>
                <a:hlinkClick r:id="rId2"/>
              </a:rPr>
              <a:t>https://www.tutorialspoint.com/grpc/grpc_server_streaming_rpc.htm</a:t>
            </a: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6A943A-06CC-5C4D-D231-90D085BA7B28}"/>
              </a:ext>
            </a:extLst>
          </p:cNvPr>
          <p:cNvSpPr/>
          <p:nvPr/>
        </p:nvSpPr>
        <p:spPr>
          <a:xfrm>
            <a:off x="3048000" y="177968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syntax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= </a:t>
            </a:r>
            <a:r>
              <a:rPr lang="de-CH" b="1" dirty="0">
                <a:solidFill>
                  <a:srgbClr val="008000"/>
                </a:solidFill>
              </a:rPr>
              <a:t>"proto3"</a:t>
            </a:r>
            <a:r>
              <a:rPr lang="de-CH" dirty="0"/>
              <a:t>;</a:t>
            </a: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option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java_package</a:t>
            </a:r>
            <a:r>
              <a:rPr lang="de-CH" dirty="0"/>
              <a:t> = 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b="1" dirty="0" err="1">
                <a:solidFill>
                  <a:srgbClr val="008000"/>
                </a:solidFill>
              </a:rPr>
              <a:t>com.tp.bookstore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dirty="0"/>
              <a:t>;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BookSearch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name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author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genre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Book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name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author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>
                <a:solidFill>
                  <a:srgbClr val="000080"/>
                </a:solidFill>
              </a:rPr>
              <a:t>int32 </a:t>
            </a:r>
            <a:r>
              <a:rPr lang="de-CH" dirty="0" err="1"/>
              <a:t>price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service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BookStore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rpc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first</a:t>
            </a:r>
            <a:r>
              <a:rPr lang="de-CH" dirty="0"/>
              <a:t> (</a:t>
            </a:r>
            <a:r>
              <a:rPr lang="de-CH" dirty="0" err="1"/>
              <a:t>BookSearch</a:t>
            </a:r>
            <a:r>
              <a:rPr lang="de-CH" dirty="0"/>
              <a:t>) </a:t>
            </a:r>
            <a:r>
              <a:rPr lang="de-CH" b="1" dirty="0" err="1">
                <a:solidFill>
                  <a:srgbClr val="000080"/>
                </a:solidFill>
              </a:rPr>
              <a:t>returns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(</a:t>
            </a:r>
            <a:r>
              <a:rPr lang="de-CH" b="1" dirty="0">
                <a:solidFill>
                  <a:srgbClr val="000080"/>
                </a:solidFill>
                <a:highlight>
                  <a:srgbClr val="FFFF00"/>
                </a:highlight>
              </a:rPr>
              <a:t>stream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Book) {}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630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Stub Code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2B402C-1FE1-843D-1904-972257FB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56" y="1432553"/>
            <a:ext cx="8926854" cy="445014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CC0953F-CDEC-8A57-E991-7A65C35AED70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https://hevodata.com/learn/grpc-vs-rest-apis/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7630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Stub Code Generation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C0953F-CDEC-8A57-E991-7A65C35AED70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https://www.baeldung.com/grpc-introduction</a:t>
            </a:r>
            <a:endParaRPr lang="de-DE" sz="1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331758-4932-10B9-BEAD-30D483235F3D}"/>
              </a:ext>
            </a:extLst>
          </p:cNvPr>
          <p:cNvSpPr/>
          <p:nvPr/>
        </p:nvSpPr>
        <p:spPr>
          <a:xfrm>
            <a:off x="360000" y="126876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syntax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= </a:t>
            </a:r>
            <a:r>
              <a:rPr lang="de-CH" b="1" dirty="0">
                <a:solidFill>
                  <a:srgbClr val="008000"/>
                </a:solidFill>
              </a:rPr>
              <a:t>"proto3"</a:t>
            </a:r>
            <a:r>
              <a:rPr lang="de-CH" dirty="0"/>
              <a:t>;</a:t>
            </a: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option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java_multiple_files</a:t>
            </a:r>
            <a:r>
              <a:rPr lang="de-CH" dirty="0"/>
              <a:t> = </a:t>
            </a:r>
            <a:r>
              <a:rPr lang="de-CH" b="1" dirty="0" err="1">
                <a:solidFill>
                  <a:srgbClr val="000080"/>
                </a:solidFill>
              </a:rPr>
              <a:t>true</a:t>
            </a:r>
            <a:r>
              <a:rPr lang="de-CH" dirty="0"/>
              <a:t>;</a:t>
            </a: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package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org.baeldung.grpc</a:t>
            </a:r>
            <a:r>
              <a:rPr lang="de-CH" dirty="0"/>
              <a:t>;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HelloRequest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firstName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lastName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HelloResponse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greeting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br>
              <a:rPr lang="de-CH" dirty="0"/>
            </a:br>
            <a:br>
              <a:rPr lang="de-CH" dirty="0"/>
            </a:br>
            <a:r>
              <a:rPr lang="de-CH" b="1" dirty="0" err="1">
                <a:solidFill>
                  <a:srgbClr val="000080"/>
                </a:solidFill>
              </a:rPr>
              <a:t>service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HelloService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</a:t>
            </a:r>
            <a:r>
              <a:rPr lang="de-CH" b="1" dirty="0" err="1">
                <a:solidFill>
                  <a:srgbClr val="000080"/>
                </a:solidFill>
              </a:rPr>
              <a:t>rpc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</a:t>
            </a:r>
            <a:r>
              <a:rPr lang="de-CH" dirty="0"/>
              <a:t>(</a:t>
            </a:r>
            <a:r>
              <a:rPr lang="de-CH" dirty="0" err="1"/>
              <a:t>HelloRequest</a:t>
            </a:r>
            <a:r>
              <a:rPr lang="de-CH" dirty="0"/>
              <a:t>) </a:t>
            </a:r>
            <a:r>
              <a:rPr lang="de-CH" b="1" dirty="0" err="1">
                <a:solidFill>
                  <a:srgbClr val="000080"/>
                </a:solidFill>
              </a:rPr>
              <a:t>returns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(</a:t>
            </a:r>
            <a:r>
              <a:rPr lang="de-CH" dirty="0" err="1"/>
              <a:t>HelloResponse</a:t>
            </a:r>
            <a:r>
              <a:rPr lang="de-CH" dirty="0"/>
              <a:t>);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1C856A-6A88-574E-1EAE-DC24B34AAF7A}"/>
              </a:ext>
            </a:extLst>
          </p:cNvPr>
          <p:cNvSpPr txBox="1"/>
          <p:nvPr/>
        </p:nvSpPr>
        <p:spPr>
          <a:xfrm>
            <a:off x="4373403" y="2376739"/>
            <a:ext cx="7458597" cy="210452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txBody>
          <a:bodyPr wrap="non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i="1" dirty="0" err="1">
                <a:latin typeface="Consolas" panose="020B0609020204030204" pitchFamily="49" charset="0"/>
                <a:cs typeface="Consolas" panose="020B0609020204030204" pitchFamily="49" charset="0"/>
              </a:rPr>
              <a:t>HelloRequest.java</a:t>
            </a:r>
            <a:r>
              <a:rPr lang="de-CH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CH" i="1" dirty="0"/>
              <a:t>– 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 </a:t>
            </a:r>
            <a:r>
              <a:rPr lang="de-CH" i="1" dirty="0" err="1"/>
              <a:t>HelloRequest</a:t>
            </a:r>
            <a:r>
              <a:rPr lang="de-CH" dirty="0"/>
              <a:t> type </a:t>
            </a:r>
            <a:r>
              <a:rPr lang="de-CH" dirty="0" err="1"/>
              <a:t>definition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i="1" dirty="0" err="1">
                <a:latin typeface="Consolas" panose="020B0609020204030204" pitchFamily="49" charset="0"/>
                <a:cs typeface="Consolas" panose="020B0609020204030204" pitchFamily="49" charset="0"/>
              </a:rPr>
              <a:t>HelloResponse.java</a:t>
            </a:r>
            <a:r>
              <a:rPr lang="de-CH" b="1" i="1" dirty="0"/>
              <a:t> </a:t>
            </a:r>
            <a:r>
              <a:rPr lang="de-CH" i="1" dirty="0"/>
              <a:t>– 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 </a:t>
            </a:r>
            <a:r>
              <a:rPr lang="de-CH" i="1" dirty="0" err="1"/>
              <a:t>HelloResponse</a:t>
            </a:r>
            <a:r>
              <a:rPr lang="de-CH" dirty="0"/>
              <a:t> type </a:t>
            </a:r>
            <a:r>
              <a:rPr lang="de-CH" dirty="0" err="1"/>
              <a:t>definition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i="1" dirty="0" err="1">
                <a:latin typeface="Consolas" panose="020B0609020204030204" pitchFamily="49" charset="0"/>
                <a:cs typeface="Consolas" panose="020B0609020204030204" pitchFamily="49" charset="0"/>
              </a:rPr>
              <a:t>HelloServiceImplBase.java</a:t>
            </a:r>
            <a:r>
              <a:rPr lang="de-CH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CH" i="1" dirty="0"/>
              <a:t>– </a:t>
            </a:r>
            <a:r>
              <a:rPr lang="de-CH" dirty="0" err="1"/>
              <a:t>contains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abstract</a:t>
            </a:r>
            <a:r>
              <a:rPr lang="de-CH" dirty="0"/>
              <a:t> </a:t>
            </a:r>
            <a:r>
              <a:rPr lang="de-CH" dirty="0" err="1"/>
              <a:t>class</a:t>
            </a:r>
            <a:r>
              <a:rPr lang="de-CH" dirty="0"/>
              <a:t> </a:t>
            </a:r>
            <a:br>
              <a:rPr lang="de-CH" dirty="0"/>
            </a:br>
            <a:r>
              <a:rPr lang="de-CH" i="1" dirty="0" err="1"/>
              <a:t>HelloServiceImplBase</a:t>
            </a:r>
            <a:r>
              <a:rPr lang="de-CH" dirty="0"/>
              <a:t> 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an </a:t>
            </a:r>
            <a:r>
              <a:rPr lang="de-CH" dirty="0" err="1"/>
              <a:t>implementation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all</a:t>
            </a:r>
            <a:br>
              <a:rPr lang="de-CH" dirty="0"/>
            </a:b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service</a:t>
            </a:r>
            <a:r>
              <a:rPr lang="de-CH" dirty="0"/>
              <a:t> interface</a:t>
            </a:r>
            <a:br>
              <a:rPr lang="de-CH" sz="2000" dirty="0"/>
            </a:br>
            <a:endParaRPr lang="de-DE" sz="2000" dirty="0" err="1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3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Server Stub Code Generation + Implementierung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C0953F-CDEC-8A57-E991-7A65C35AED70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https://www.baeldung.com/grpc-introduction</a:t>
            </a:r>
            <a:endParaRPr lang="de-DE" sz="12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A8A529A-B53A-F3EC-248A-4673F21128E2}"/>
              </a:ext>
            </a:extLst>
          </p:cNvPr>
          <p:cNvSpPr/>
          <p:nvPr/>
        </p:nvSpPr>
        <p:spPr>
          <a:xfrm>
            <a:off x="431800" y="1510682"/>
            <a:ext cx="115942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class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HelloServiceImpl</a:t>
            </a:r>
            <a:r>
              <a:rPr lang="de-CH" dirty="0"/>
              <a:t> </a:t>
            </a:r>
            <a:r>
              <a:rPr lang="de-CH" b="1" dirty="0" err="1">
                <a:solidFill>
                  <a:srgbClr val="000080"/>
                </a:solidFill>
              </a:rPr>
              <a:t>extends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70C0"/>
                </a:solidFill>
              </a:rPr>
              <a:t>HelloServiceImplBase</a:t>
            </a:r>
            <a:r>
              <a:rPr lang="de-CH" b="1" dirty="0"/>
              <a:t> </a:t>
            </a:r>
            <a:br>
              <a:rPr lang="de-CH" dirty="0"/>
            </a:br>
            <a:r>
              <a:rPr lang="de-CH" dirty="0"/>
              <a:t>{</a:t>
            </a:r>
            <a:br>
              <a:rPr lang="de-CH" dirty="0"/>
            </a:br>
            <a:r>
              <a:rPr lang="de-CH" dirty="0"/>
              <a:t>    </a:t>
            </a:r>
            <a:r>
              <a:rPr lang="de-CH" dirty="0">
                <a:solidFill>
                  <a:srgbClr val="808000"/>
                </a:solidFill>
              </a:rPr>
              <a:t>@</a:t>
            </a:r>
            <a:r>
              <a:rPr lang="de-CH" dirty="0" err="1">
                <a:solidFill>
                  <a:srgbClr val="808000"/>
                </a:solidFill>
              </a:rPr>
              <a:t>Override</a:t>
            </a:r>
            <a:br>
              <a:rPr lang="de-CH" dirty="0">
                <a:solidFill>
                  <a:srgbClr val="808000"/>
                </a:solidFill>
              </a:rPr>
            </a:br>
            <a:r>
              <a:rPr lang="de-CH" dirty="0">
                <a:solidFill>
                  <a:srgbClr val="808000"/>
                </a:solidFill>
              </a:rPr>
              <a:t>    </a:t>
            </a:r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void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hello</a:t>
            </a:r>
            <a:r>
              <a:rPr lang="de-CH" dirty="0"/>
              <a:t>(</a:t>
            </a:r>
            <a:r>
              <a:rPr lang="de-CH" b="1" dirty="0" err="1">
                <a:solidFill>
                  <a:srgbClr val="0070C0"/>
                </a:solidFill>
              </a:rPr>
              <a:t>HelloRequest</a:t>
            </a:r>
            <a:r>
              <a:rPr lang="de-CH" dirty="0"/>
              <a:t> </a:t>
            </a:r>
            <a:r>
              <a:rPr lang="de-CH" dirty="0" err="1"/>
              <a:t>request</a:t>
            </a:r>
            <a:r>
              <a:rPr lang="de-CH" b="1" dirty="0">
                <a:solidFill>
                  <a:srgbClr val="0070C0"/>
                </a:solidFill>
              </a:rPr>
              <a:t>, </a:t>
            </a:r>
            <a:r>
              <a:rPr lang="de-CH" b="1" dirty="0" err="1">
                <a:solidFill>
                  <a:srgbClr val="0070C0"/>
                </a:solidFill>
              </a:rPr>
              <a:t>StreamObserver</a:t>
            </a:r>
            <a:r>
              <a:rPr lang="de-CH" b="1" dirty="0">
                <a:solidFill>
                  <a:srgbClr val="0070C0"/>
                </a:solidFill>
              </a:rPr>
              <a:t>&lt;</a:t>
            </a:r>
            <a:r>
              <a:rPr lang="de-CH" b="1" dirty="0" err="1">
                <a:solidFill>
                  <a:srgbClr val="0070C0"/>
                </a:solidFill>
              </a:rPr>
              <a:t>HelloResponse</a:t>
            </a:r>
            <a:r>
              <a:rPr lang="de-CH" b="1" dirty="0">
                <a:solidFill>
                  <a:srgbClr val="0070C0"/>
                </a:solidFill>
              </a:rPr>
              <a:t>&gt; </a:t>
            </a:r>
            <a:r>
              <a:rPr lang="de-CH" b="1" dirty="0" err="1">
                <a:solidFill>
                  <a:srgbClr val="0070C0"/>
                </a:solidFill>
              </a:rPr>
              <a:t>responseObserver</a:t>
            </a:r>
            <a:r>
              <a:rPr lang="de-CH" dirty="0"/>
              <a:t>) </a:t>
            </a:r>
            <a:br>
              <a:rPr lang="de-CH" dirty="0"/>
            </a:br>
            <a:r>
              <a:rPr lang="de-CH" dirty="0"/>
              <a:t>    {</a:t>
            </a:r>
            <a:br>
              <a:rPr lang="de-CH" dirty="0"/>
            </a:br>
            <a:r>
              <a:rPr lang="de-CH" dirty="0"/>
              <a:t>        String </a:t>
            </a:r>
            <a:r>
              <a:rPr lang="de-CH" dirty="0" err="1"/>
              <a:t>greeting</a:t>
            </a:r>
            <a:r>
              <a:rPr lang="de-CH" dirty="0"/>
              <a:t> = </a:t>
            </a:r>
            <a:r>
              <a:rPr lang="de-CH" b="1" dirty="0">
                <a:solidFill>
                  <a:srgbClr val="008000"/>
                </a:solidFill>
              </a:rPr>
              <a:t>"Hello, " </a:t>
            </a:r>
            <a:r>
              <a:rPr lang="de-CH" dirty="0"/>
              <a:t>+ </a:t>
            </a:r>
            <a:r>
              <a:rPr lang="de-CH" dirty="0" err="1"/>
              <a:t>request.getFirstName</a:t>
            </a:r>
            <a:r>
              <a:rPr lang="de-CH" dirty="0"/>
              <a:t>() + </a:t>
            </a:r>
            <a:r>
              <a:rPr lang="de-CH" b="1" dirty="0">
                <a:solidFill>
                  <a:srgbClr val="008000"/>
                </a:solidFill>
              </a:rPr>
              <a:t>" " </a:t>
            </a:r>
            <a:r>
              <a:rPr lang="de-CH" dirty="0"/>
              <a:t>+  </a:t>
            </a:r>
            <a:r>
              <a:rPr lang="de-CH" dirty="0" err="1"/>
              <a:t>request.getLastName</a:t>
            </a:r>
            <a:r>
              <a:rPr lang="de-CH" dirty="0"/>
              <a:t>();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     </a:t>
            </a:r>
            <a:r>
              <a:rPr lang="de-CH" b="1" dirty="0" err="1">
                <a:solidFill>
                  <a:srgbClr val="0070C0"/>
                </a:solidFill>
              </a:rPr>
              <a:t>HelloResponse</a:t>
            </a:r>
            <a:r>
              <a:rPr lang="de-CH" dirty="0"/>
              <a:t> </a:t>
            </a:r>
            <a:r>
              <a:rPr lang="de-CH" dirty="0" err="1"/>
              <a:t>response</a:t>
            </a:r>
            <a:r>
              <a:rPr lang="de-CH" dirty="0"/>
              <a:t> = </a:t>
            </a:r>
            <a:r>
              <a:rPr lang="de-CH" dirty="0" err="1"/>
              <a:t>HelloResponse.newBuilder</a:t>
            </a:r>
            <a:r>
              <a:rPr lang="de-CH" dirty="0"/>
              <a:t>().</a:t>
            </a:r>
            <a:r>
              <a:rPr lang="de-CH" dirty="0" err="1"/>
              <a:t>setGreeting</a:t>
            </a:r>
            <a:r>
              <a:rPr lang="de-CH" dirty="0"/>
              <a:t>(</a:t>
            </a:r>
            <a:r>
              <a:rPr lang="de-CH" dirty="0" err="1"/>
              <a:t>greeting</a:t>
            </a:r>
            <a:r>
              <a:rPr lang="de-CH" dirty="0"/>
              <a:t>).</a:t>
            </a:r>
            <a:r>
              <a:rPr lang="de-CH" b="1" dirty="0" err="1">
                <a:solidFill>
                  <a:srgbClr val="0070C0"/>
                </a:solidFill>
              </a:rPr>
              <a:t>build</a:t>
            </a:r>
            <a:r>
              <a:rPr lang="de-CH" dirty="0"/>
              <a:t>();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     </a:t>
            </a:r>
            <a:r>
              <a:rPr lang="de-CH" dirty="0" err="1"/>
              <a:t>responseObserver.</a:t>
            </a:r>
            <a:r>
              <a:rPr lang="de-CH" b="1" dirty="0" err="1">
                <a:solidFill>
                  <a:srgbClr val="0070C0"/>
                </a:solidFill>
              </a:rPr>
              <a:t>onNext</a:t>
            </a:r>
            <a:r>
              <a:rPr lang="de-CH" dirty="0"/>
              <a:t>(</a:t>
            </a:r>
            <a:r>
              <a:rPr lang="de-CH" dirty="0" err="1"/>
              <a:t>response</a:t>
            </a:r>
            <a:r>
              <a:rPr lang="de-CH" dirty="0"/>
              <a:t>);</a:t>
            </a:r>
            <a:br>
              <a:rPr lang="de-CH" dirty="0"/>
            </a:br>
            <a:r>
              <a:rPr lang="de-CH" dirty="0"/>
              <a:t>        </a:t>
            </a:r>
            <a:r>
              <a:rPr lang="de-CH" dirty="0" err="1"/>
              <a:t>responseObserver.</a:t>
            </a:r>
            <a:r>
              <a:rPr lang="de-CH" b="1" dirty="0" err="1">
                <a:solidFill>
                  <a:srgbClr val="0070C0"/>
                </a:solidFill>
              </a:rPr>
              <a:t>onCompleted</a:t>
            </a:r>
            <a:r>
              <a:rPr lang="de-CH" dirty="0"/>
              <a:t>();</a:t>
            </a:r>
            <a:br>
              <a:rPr lang="de-CH" dirty="0"/>
            </a:br>
            <a:r>
              <a:rPr lang="de-CH" dirty="0"/>
              <a:t>    }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A9A5BA1-769A-2F19-5525-D87A12F82F7B}"/>
              </a:ext>
            </a:extLst>
          </p:cNvPr>
          <p:cNvSpPr txBox="1"/>
          <p:nvPr/>
        </p:nvSpPr>
        <p:spPr>
          <a:xfrm>
            <a:off x="6222124" y="4407199"/>
            <a:ext cx="5711375" cy="22353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none" lIns="72000" tIns="72000" rIns="72000" bIns="72000" rtlCol="0"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DE" sz="2000" b="1" dirty="0">
                <a:solidFill>
                  <a:srgbClr val="5A5A5A"/>
                </a:solidFill>
              </a:rPr>
              <a:t>Stub/Skeleton </a:t>
            </a:r>
            <a:r>
              <a:rPr lang="de-DE" sz="2000" dirty="0">
                <a:solidFill>
                  <a:srgbClr val="5A5A5A"/>
                </a:solidFill>
              </a:rPr>
              <a:t>als Abstraktion für Marshalling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de-DE" sz="2000" dirty="0">
              <a:solidFill>
                <a:srgbClr val="5A5A5A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DE" sz="2000" dirty="0">
                <a:solidFill>
                  <a:srgbClr val="5A5A5A"/>
                </a:solidFill>
              </a:rPr>
              <a:t>Passende </a:t>
            </a:r>
            <a:r>
              <a:rPr lang="de-DE" sz="2000" b="1" dirty="0">
                <a:solidFill>
                  <a:srgbClr val="5A5A5A"/>
                </a:solidFill>
              </a:rPr>
              <a:t>Datencontainerklassen</a:t>
            </a:r>
            <a:br>
              <a:rPr lang="de-DE" sz="2000" dirty="0">
                <a:solidFill>
                  <a:srgbClr val="5A5A5A"/>
                </a:solidFill>
              </a:rPr>
            </a:br>
            <a:endParaRPr lang="de-DE" sz="2000" dirty="0">
              <a:solidFill>
                <a:srgbClr val="5A5A5A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DE" sz="2000" b="1" dirty="0" err="1">
                <a:solidFill>
                  <a:srgbClr val="5A5A5A"/>
                </a:solidFill>
              </a:rPr>
              <a:t>Reactive</a:t>
            </a:r>
            <a:r>
              <a:rPr lang="de-DE" sz="2000" b="1" dirty="0">
                <a:solidFill>
                  <a:srgbClr val="5A5A5A"/>
                </a:solidFill>
              </a:rPr>
              <a:t> Streams </a:t>
            </a:r>
            <a:r>
              <a:rPr lang="de-DE" sz="2000" dirty="0">
                <a:solidFill>
                  <a:srgbClr val="5A5A5A"/>
                </a:solidFill>
              </a:rPr>
              <a:t>Kommunikationsmodell</a:t>
            </a:r>
            <a:br>
              <a:rPr lang="de-DE" sz="2000" dirty="0">
                <a:solidFill>
                  <a:srgbClr val="5A5A5A"/>
                </a:solidFill>
              </a:rPr>
            </a:br>
            <a:endParaRPr lang="de-DE" sz="2000" dirty="0">
              <a:solidFill>
                <a:srgbClr val="5A5A5A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de-DE" sz="2000" b="1" dirty="0" err="1">
                <a:solidFill>
                  <a:srgbClr val="5A5A5A"/>
                </a:solidFill>
              </a:rPr>
              <a:t>Builder</a:t>
            </a:r>
            <a:r>
              <a:rPr lang="de-DE" sz="2000" b="1" dirty="0">
                <a:solidFill>
                  <a:srgbClr val="5A5A5A"/>
                </a:solidFill>
              </a:rPr>
              <a:t>-Pattern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de-DE" sz="2000" dirty="0" err="1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25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Server selbst schreiben (mit Hilfsklassen)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C0953F-CDEC-8A57-E991-7A65C35AED70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https://www.baeldung.com/grpc-introduction</a:t>
            </a:r>
            <a:endParaRPr lang="de-DE" sz="1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66388B-03C4-4EAC-69F2-9D839331A5CE}"/>
              </a:ext>
            </a:extLst>
          </p:cNvPr>
          <p:cNvSpPr/>
          <p:nvPr/>
        </p:nvSpPr>
        <p:spPr>
          <a:xfrm>
            <a:off x="431800" y="1743989"/>
            <a:ext cx="10369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class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GrpcServer</a:t>
            </a:r>
            <a:br>
              <a:rPr lang="de-CH" dirty="0"/>
            </a:br>
            <a:r>
              <a:rPr lang="de-CH" dirty="0"/>
              <a:t>{     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static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void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main</a:t>
            </a:r>
            <a:r>
              <a:rPr lang="de-CH" dirty="0"/>
              <a:t>(String[] </a:t>
            </a:r>
            <a:r>
              <a:rPr lang="de-CH" dirty="0" err="1"/>
              <a:t>args</a:t>
            </a:r>
            <a:r>
              <a:rPr lang="de-CH" dirty="0"/>
              <a:t>) </a:t>
            </a:r>
            <a:br>
              <a:rPr lang="de-CH" dirty="0"/>
            </a:br>
            <a:r>
              <a:rPr lang="de-CH" dirty="0"/>
              <a:t>    {</a:t>
            </a:r>
            <a:br>
              <a:rPr lang="de-CH" dirty="0"/>
            </a:br>
            <a:r>
              <a:rPr lang="de-CH" dirty="0"/>
              <a:t>        </a:t>
            </a:r>
            <a:r>
              <a:rPr lang="de-CH" b="1" dirty="0">
                <a:solidFill>
                  <a:srgbClr val="0070C0"/>
                </a:solidFill>
              </a:rPr>
              <a:t>Server</a:t>
            </a:r>
            <a:r>
              <a:rPr lang="de-CH" dirty="0"/>
              <a:t> </a:t>
            </a:r>
            <a:r>
              <a:rPr lang="de-CH" dirty="0" err="1"/>
              <a:t>server</a:t>
            </a:r>
            <a:r>
              <a:rPr lang="de-CH" dirty="0"/>
              <a:t> = </a:t>
            </a:r>
            <a:r>
              <a:rPr lang="de-CH" b="1" dirty="0" err="1">
                <a:solidFill>
                  <a:srgbClr val="0070C0"/>
                </a:solidFill>
              </a:rPr>
              <a:t>ServerBuilder</a:t>
            </a:r>
            <a:r>
              <a:rPr lang="de-CH" dirty="0" err="1"/>
              <a:t>.forPort</a:t>
            </a:r>
            <a:r>
              <a:rPr lang="de-CH" dirty="0"/>
              <a:t>(</a:t>
            </a:r>
            <a:r>
              <a:rPr lang="de-CH" dirty="0">
                <a:solidFill>
                  <a:srgbClr val="0000FF"/>
                </a:solidFill>
              </a:rPr>
              <a:t>8080</a:t>
            </a:r>
            <a:r>
              <a:rPr lang="de-CH" dirty="0"/>
              <a:t>).</a:t>
            </a:r>
            <a:r>
              <a:rPr lang="de-CH" b="1" dirty="0" err="1">
                <a:solidFill>
                  <a:srgbClr val="0070C0"/>
                </a:solidFill>
              </a:rPr>
              <a:t>addService</a:t>
            </a:r>
            <a:r>
              <a:rPr lang="de-CH" dirty="0"/>
              <a:t>(</a:t>
            </a:r>
            <a:r>
              <a:rPr lang="de-CH" b="1" dirty="0" err="1">
                <a:solidFill>
                  <a:srgbClr val="000080"/>
                </a:solidFill>
              </a:rPr>
              <a:t>new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70C0"/>
                </a:solidFill>
              </a:rPr>
              <a:t>HelloServiceImpl</a:t>
            </a:r>
            <a:r>
              <a:rPr lang="de-CH" dirty="0"/>
              <a:t>()).</a:t>
            </a:r>
            <a:r>
              <a:rPr lang="de-CH" b="1" dirty="0" err="1">
                <a:solidFill>
                  <a:srgbClr val="0070C0"/>
                </a:solidFill>
              </a:rPr>
              <a:t>build</a:t>
            </a:r>
            <a:r>
              <a:rPr lang="de-CH" dirty="0"/>
              <a:t>();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     </a:t>
            </a:r>
            <a:r>
              <a:rPr lang="de-CH" dirty="0" err="1"/>
              <a:t>server.start</a:t>
            </a:r>
            <a:r>
              <a:rPr lang="de-CH" dirty="0"/>
              <a:t>();</a:t>
            </a:r>
            <a:br>
              <a:rPr lang="de-CH" dirty="0"/>
            </a:br>
            <a:r>
              <a:rPr lang="de-CH" dirty="0"/>
              <a:t>        </a:t>
            </a:r>
            <a:r>
              <a:rPr lang="de-CH" dirty="0" err="1"/>
              <a:t>server.awaitTermination</a:t>
            </a:r>
            <a:r>
              <a:rPr lang="de-CH" dirty="0"/>
              <a:t>();</a:t>
            </a:r>
            <a:br>
              <a:rPr lang="de-CH" dirty="0"/>
            </a:br>
            <a:r>
              <a:rPr lang="de-CH" dirty="0"/>
              <a:t>    }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37C593FF-5530-DE89-F539-B3CC2E1B4D0F}"/>
                  </a:ext>
                </a:extLst>
              </p14:cNvPr>
              <p14:cNvContentPartPr/>
              <p14:nvPr/>
            </p14:nvContentPartPr>
            <p14:xfrm>
              <a:off x="7312183" y="2991413"/>
              <a:ext cx="1939680" cy="316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37C593FF-5530-DE89-F539-B3CC2E1B4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8543" y="2883773"/>
                <a:ext cx="2047320" cy="2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0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Client selbst schreiben (mit Hilfsklassen)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CC0953F-CDEC-8A57-E991-7A65C35AED70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https://www.baeldung.com/grpc-introduction</a:t>
            </a: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293B257-CE4B-A1FC-24C8-45A599348411}"/>
              </a:ext>
            </a:extLst>
          </p:cNvPr>
          <p:cNvSpPr/>
          <p:nvPr/>
        </p:nvSpPr>
        <p:spPr>
          <a:xfrm>
            <a:off x="360000" y="1133061"/>
            <a:ext cx="1147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class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GrpcClient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/>
              <a:t>{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 err="1">
                <a:solidFill>
                  <a:srgbClr val="000080"/>
                </a:solidFill>
              </a:rPr>
              <a:t>public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static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b="1" dirty="0" err="1">
                <a:solidFill>
                  <a:srgbClr val="000080"/>
                </a:solidFill>
              </a:rPr>
              <a:t>void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main</a:t>
            </a:r>
            <a:r>
              <a:rPr lang="de-CH" dirty="0"/>
              <a:t>(String[] </a:t>
            </a:r>
            <a:r>
              <a:rPr lang="de-CH" dirty="0" err="1"/>
              <a:t>args</a:t>
            </a:r>
            <a:r>
              <a:rPr lang="de-CH" dirty="0"/>
              <a:t>) </a:t>
            </a:r>
            <a:br>
              <a:rPr lang="de-CH" dirty="0"/>
            </a:br>
            <a:r>
              <a:rPr lang="de-CH" dirty="0"/>
              <a:t>    {</a:t>
            </a:r>
            <a:br>
              <a:rPr lang="de-CH" dirty="0"/>
            </a:br>
            <a:r>
              <a:rPr lang="de-CH" dirty="0"/>
              <a:t>        </a:t>
            </a:r>
            <a:r>
              <a:rPr lang="de-CH" b="1" dirty="0" err="1">
                <a:solidFill>
                  <a:srgbClr val="0070C0"/>
                </a:solidFill>
              </a:rPr>
              <a:t>ManagedChannel</a:t>
            </a:r>
            <a:r>
              <a:rPr lang="de-CH" dirty="0"/>
              <a:t> </a:t>
            </a:r>
            <a:r>
              <a:rPr lang="de-CH" dirty="0" err="1"/>
              <a:t>channel</a:t>
            </a:r>
            <a:r>
              <a:rPr lang="de-CH" dirty="0"/>
              <a:t> = </a:t>
            </a:r>
            <a:r>
              <a:rPr lang="de-CH" b="1" dirty="0" err="1">
                <a:solidFill>
                  <a:srgbClr val="0070C0"/>
                </a:solidFill>
              </a:rPr>
              <a:t>ManagedChannelBuilder</a:t>
            </a:r>
            <a:r>
              <a:rPr lang="de-CH" dirty="0" err="1"/>
              <a:t>.forAddress</a:t>
            </a:r>
            <a:r>
              <a:rPr lang="de-CH" dirty="0"/>
              <a:t>(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b="1" dirty="0" err="1">
                <a:solidFill>
                  <a:srgbClr val="008000"/>
                </a:solidFill>
              </a:rPr>
              <a:t>localhost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dirty="0"/>
              <a:t>, </a:t>
            </a:r>
            <a:r>
              <a:rPr lang="de-CH" dirty="0">
                <a:solidFill>
                  <a:srgbClr val="0000FF"/>
                </a:solidFill>
              </a:rPr>
              <a:t>8080</a:t>
            </a:r>
            <a:r>
              <a:rPr lang="de-CH" dirty="0"/>
              <a:t>)</a:t>
            </a:r>
            <a:br>
              <a:rPr lang="de-CH" dirty="0"/>
            </a:br>
            <a:r>
              <a:rPr lang="de-CH" dirty="0"/>
              <a:t>                                                                                                 .</a:t>
            </a:r>
            <a:r>
              <a:rPr lang="de-CH" dirty="0" err="1"/>
              <a:t>usePlaintext</a:t>
            </a:r>
            <a:r>
              <a:rPr lang="de-CH" dirty="0"/>
              <a:t>()</a:t>
            </a:r>
            <a:br>
              <a:rPr lang="de-CH" dirty="0"/>
            </a:br>
            <a:r>
              <a:rPr lang="de-CH" dirty="0"/>
              <a:t>                                                                                                 .</a:t>
            </a:r>
            <a:r>
              <a:rPr lang="de-CH" b="1" dirty="0" err="1">
                <a:solidFill>
                  <a:srgbClr val="0070C0"/>
                </a:solidFill>
              </a:rPr>
              <a:t>build</a:t>
            </a:r>
            <a:r>
              <a:rPr lang="de-CH" dirty="0"/>
              <a:t>();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     </a:t>
            </a:r>
            <a:r>
              <a:rPr lang="de-CH" dirty="0" err="1"/>
              <a:t>HelloServiceGrpc.</a:t>
            </a:r>
            <a:r>
              <a:rPr lang="de-CH" b="1" dirty="0" err="1">
                <a:solidFill>
                  <a:srgbClr val="0070C0"/>
                </a:solidFill>
              </a:rPr>
              <a:t>HelloServiceBlockingStub</a:t>
            </a:r>
            <a:r>
              <a:rPr lang="de-CH" dirty="0"/>
              <a:t> </a:t>
            </a:r>
            <a:r>
              <a:rPr lang="de-CH" dirty="0" err="1"/>
              <a:t>stub</a:t>
            </a:r>
            <a:r>
              <a:rPr lang="de-CH" dirty="0"/>
              <a:t> = </a:t>
            </a:r>
            <a:r>
              <a:rPr lang="de-CH" dirty="0" err="1"/>
              <a:t>HelloServiceGrpc.newBlockingStub</a:t>
            </a:r>
            <a:r>
              <a:rPr lang="de-CH" dirty="0"/>
              <a:t>(</a:t>
            </a:r>
            <a:r>
              <a:rPr lang="de-CH" dirty="0" err="1"/>
              <a:t>channel</a:t>
            </a:r>
            <a:r>
              <a:rPr lang="de-CH" dirty="0"/>
              <a:t>);</a:t>
            </a:r>
            <a:br>
              <a:rPr lang="de-CH" dirty="0"/>
            </a:br>
            <a:br>
              <a:rPr lang="de-CH" dirty="0"/>
            </a:br>
            <a:r>
              <a:rPr lang="de-CH" dirty="0"/>
              <a:t>        </a:t>
            </a:r>
            <a:r>
              <a:rPr lang="de-CH" b="1" dirty="0" err="1">
                <a:solidFill>
                  <a:srgbClr val="0070C0"/>
                </a:solidFill>
              </a:rPr>
              <a:t>HelloResponse</a:t>
            </a:r>
            <a:r>
              <a:rPr lang="de-CH" dirty="0"/>
              <a:t> </a:t>
            </a:r>
            <a:r>
              <a:rPr lang="de-CH" dirty="0" err="1"/>
              <a:t>helloResponse</a:t>
            </a:r>
            <a:r>
              <a:rPr lang="de-CH" dirty="0"/>
              <a:t> = </a:t>
            </a:r>
            <a:r>
              <a:rPr lang="de-CH" dirty="0" err="1"/>
              <a:t>stub.</a:t>
            </a:r>
            <a:r>
              <a:rPr lang="de-CH" b="1" dirty="0" err="1"/>
              <a:t>hello</a:t>
            </a:r>
            <a:r>
              <a:rPr lang="de-CH" dirty="0"/>
              <a:t>(</a:t>
            </a:r>
            <a:r>
              <a:rPr lang="de-CH" b="1" dirty="0" err="1"/>
              <a:t>HelloRequest</a:t>
            </a:r>
            <a:r>
              <a:rPr lang="de-CH" dirty="0" err="1"/>
              <a:t>.newBuilder</a:t>
            </a:r>
            <a:r>
              <a:rPr lang="de-CH" dirty="0"/>
              <a:t>()</a:t>
            </a:r>
            <a:br>
              <a:rPr lang="de-CH" dirty="0"/>
            </a:br>
            <a:r>
              <a:rPr lang="de-CH" dirty="0"/>
              <a:t>                                                                               .</a:t>
            </a:r>
            <a:r>
              <a:rPr lang="de-CH" dirty="0" err="1"/>
              <a:t>setFirstName</a:t>
            </a:r>
            <a:r>
              <a:rPr lang="de-CH" dirty="0"/>
              <a:t>(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b="1" dirty="0" err="1">
                <a:solidFill>
                  <a:srgbClr val="008000"/>
                </a:solidFill>
              </a:rPr>
              <a:t>Baeldung</a:t>
            </a:r>
            <a:r>
              <a:rPr lang="de-CH" b="1" dirty="0">
                <a:solidFill>
                  <a:srgbClr val="008000"/>
                </a:solidFill>
              </a:rPr>
              <a:t>"</a:t>
            </a:r>
            <a:r>
              <a:rPr lang="de-CH" dirty="0"/>
              <a:t>)</a:t>
            </a:r>
            <a:br>
              <a:rPr lang="de-CH" dirty="0"/>
            </a:br>
            <a:r>
              <a:rPr lang="de-CH" dirty="0"/>
              <a:t>                                                                               .</a:t>
            </a:r>
            <a:r>
              <a:rPr lang="de-CH" dirty="0" err="1"/>
              <a:t>setLastName</a:t>
            </a:r>
            <a:r>
              <a:rPr lang="de-CH" dirty="0"/>
              <a:t>(</a:t>
            </a:r>
            <a:r>
              <a:rPr lang="de-CH" b="1" dirty="0">
                <a:solidFill>
                  <a:srgbClr val="008000"/>
                </a:solidFill>
              </a:rPr>
              <a:t>"gRPC"</a:t>
            </a:r>
            <a:r>
              <a:rPr lang="de-CH" dirty="0"/>
              <a:t>)</a:t>
            </a:r>
            <a:br>
              <a:rPr lang="de-CH" dirty="0"/>
            </a:br>
            <a:r>
              <a:rPr lang="de-CH" dirty="0"/>
              <a:t>                                                                               .</a:t>
            </a:r>
            <a:r>
              <a:rPr lang="de-CH" b="1" dirty="0" err="1">
                <a:solidFill>
                  <a:srgbClr val="0070C0"/>
                </a:solidFill>
              </a:rPr>
              <a:t>build</a:t>
            </a:r>
            <a:r>
              <a:rPr lang="de-CH" dirty="0"/>
              <a:t>());</a:t>
            </a:r>
          </a:p>
          <a:p>
            <a:r>
              <a:rPr lang="de-CH" dirty="0"/>
              <a:t>        </a:t>
            </a:r>
            <a:r>
              <a:rPr lang="de-CH" dirty="0" err="1"/>
              <a:t>System.</a:t>
            </a:r>
            <a:r>
              <a:rPr lang="de-CH" b="1" i="1" dirty="0" err="1">
                <a:solidFill>
                  <a:srgbClr val="660E7A"/>
                </a:solidFill>
              </a:rPr>
              <a:t>out</a:t>
            </a:r>
            <a:r>
              <a:rPr lang="de-CH" dirty="0" err="1"/>
              <a:t>.println</a:t>
            </a:r>
            <a:r>
              <a:rPr lang="de-CH" dirty="0"/>
              <a:t>(</a:t>
            </a:r>
            <a:r>
              <a:rPr lang="de-CH" dirty="0" err="1"/>
              <a:t>helloResponse</a:t>
            </a:r>
            <a:r>
              <a:rPr lang="de-CH" dirty="0"/>
              <a:t>);</a:t>
            </a:r>
            <a:endParaRPr lang="de-DE" dirty="0"/>
          </a:p>
          <a:p>
            <a:endParaRPr lang="de-CH" dirty="0"/>
          </a:p>
          <a:p>
            <a:r>
              <a:rPr lang="de-CH" dirty="0"/>
              <a:t>        </a:t>
            </a:r>
            <a:r>
              <a:rPr lang="de-CH" dirty="0" err="1"/>
              <a:t>channel.shutdown</a:t>
            </a:r>
            <a:r>
              <a:rPr lang="de-CH" dirty="0"/>
              <a:t>();</a:t>
            </a:r>
            <a:br>
              <a:rPr lang="de-CH" dirty="0"/>
            </a:br>
            <a:r>
              <a:rPr lang="de-CH" dirty="0"/>
              <a:t>    }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662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1BB2DE-3D21-7446-A3EA-45B578AB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3C4CB6-9BAD-7145-8954-30F8DABD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9" y="2132856"/>
            <a:ext cx="10633661" cy="1369671"/>
          </a:xfrm>
        </p:spPr>
        <p:txBody>
          <a:bodyPr/>
          <a:lstStyle/>
          <a:p>
            <a:r>
              <a:rPr lang="de-DE" dirty="0"/>
              <a:t>HANDS ON – MOB PROGRAMMING</a:t>
            </a:r>
          </a:p>
        </p:txBody>
      </p:sp>
    </p:spTree>
    <p:extLst>
      <p:ext uri="{BB962C8B-B14F-4D97-AF65-F5344CB8AC3E}">
        <p14:creationId xmlns:p14="http://schemas.microsoft.com/office/powerpoint/2010/main" val="1163792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F046AE-B161-4C15-2B57-95E0A5E65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Bestes Vorgehen: Einfach einem Tutorial folgen: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CH" b="0" dirty="0">
                <a:hlinkClick r:id="rId2"/>
              </a:rPr>
              <a:t>https://www.tutorialspoint.com/grpc/grpc_helloworld_app_with_java.htm</a:t>
            </a:r>
            <a:endParaRPr lang="de-CH" b="0" dirty="0"/>
          </a:p>
          <a:p>
            <a:pPr marL="457200" indent="-457200">
              <a:buFont typeface="+mj-lt"/>
              <a:buAutoNum type="arabicPeriod"/>
            </a:pPr>
            <a:endParaRPr lang="de-CH" b="0" dirty="0">
              <a:hlinkClick r:id="rId3"/>
            </a:endParaRPr>
          </a:p>
          <a:p>
            <a:pPr marL="457200" indent="-457200">
              <a:buFont typeface="+mj-lt"/>
              <a:buAutoNum type="arabicPeriod"/>
            </a:pPr>
            <a:r>
              <a:rPr lang="de-CH" b="0" dirty="0">
                <a:hlinkClick r:id="rId3"/>
              </a:rPr>
              <a:t>https://www.tutorialspoint.com/grpc/grpc_unary.htm</a:t>
            </a:r>
            <a:endParaRPr lang="de-CH" b="0" dirty="0"/>
          </a:p>
          <a:p>
            <a:pPr marL="457200" indent="-457200">
              <a:buFont typeface="+mj-lt"/>
              <a:buAutoNum type="arabicPeriod"/>
            </a:pPr>
            <a:endParaRPr lang="de-CH" b="0" dirty="0">
              <a:hlinkClick r:id="rId4"/>
            </a:endParaRPr>
          </a:p>
          <a:p>
            <a:pPr marL="457200" indent="-457200">
              <a:buFont typeface="+mj-lt"/>
              <a:buAutoNum type="arabicPeriod"/>
            </a:pPr>
            <a:r>
              <a:rPr lang="de-CH" b="0" dirty="0">
                <a:hlinkClick r:id="rId4"/>
              </a:rPr>
              <a:t>https://developers.google.com/protocol-buffers/docs/tutorials</a:t>
            </a:r>
            <a:endParaRPr lang="de-CH" b="0" dirty="0"/>
          </a:p>
          <a:p>
            <a:endParaRPr lang="de-CH" b="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826314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4F046AE-B161-4C15-2B57-95E0A5E65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</a:rPr>
              <a:t>Alternativ in </a:t>
            </a:r>
            <a:r>
              <a:rPr lang="de-DE" dirty="0" err="1">
                <a:solidFill>
                  <a:srgbClr val="0070C0"/>
                </a:solidFill>
              </a:rPr>
              <a:t>IntelliJ</a:t>
            </a:r>
            <a:r>
              <a:rPr lang="de-DE" dirty="0">
                <a:solidFill>
                  <a:srgbClr val="0070C0"/>
                </a:solidFill>
              </a:rPr>
              <a:t> das „</a:t>
            </a:r>
            <a:r>
              <a:rPr lang="de-DE" dirty="0" err="1">
                <a:solidFill>
                  <a:srgbClr val="0070C0"/>
                </a:solidFill>
              </a:rPr>
              <a:t>HelloWorld“</a:t>
            </a:r>
            <a:r>
              <a:rPr lang="de-DE" dirty="0">
                <a:solidFill>
                  <a:srgbClr val="0070C0"/>
                </a:solidFill>
              </a:rPr>
              <a:t> umbauen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Hands 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EA16CD-3B5C-C8C6-02C7-1A1DFC32D6FF}"/>
              </a:ext>
            </a:extLst>
          </p:cNvPr>
          <p:cNvSpPr/>
          <p:nvPr/>
        </p:nvSpPr>
        <p:spPr>
          <a:xfrm>
            <a:off x="6504515" y="62163"/>
            <a:ext cx="617882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b="1" dirty="0" err="1">
                <a:solidFill>
                  <a:srgbClr val="000080"/>
                </a:solidFill>
              </a:rPr>
              <a:t>syntax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/>
              <a:t>= </a:t>
            </a:r>
            <a:r>
              <a:rPr lang="de-CH" sz="1400" b="1" dirty="0">
                <a:solidFill>
                  <a:srgbClr val="008000"/>
                </a:solidFill>
              </a:rPr>
              <a:t>"proto3"</a:t>
            </a:r>
            <a:r>
              <a:rPr lang="de-CH" sz="1400" dirty="0"/>
              <a:t>;</a:t>
            </a:r>
            <a:br>
              <a:rPr lang="de-CH" sz="1400" dirty="0"/>
            </a:b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package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tutorial</a:t>
            </a:r>
            <a:r>
              <a:rPr lang="de-CH" sz="1400" dirty="0"/>
              <a:t>;</a:t>
            </a:r>
            <a:br>
              <a:rPr lang="de-CH" sz="1400" dirty="0"/>
            </a:b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option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java_multiple_files</a:t>
            </a:r>
            <a:r>
              <a:rPr lang="de-CH" sz="1400" dirty="0"/>
              <a:t> = </a:t>
            </a:r>
            <a:r>
              <a:rPr lang="de-CH" sz="1400" b="1" dirty="0" err="1">
                <a:solidFill>
                  <a:srgbClr val="000080"/>
                </a:solidFill>
              </a:rPr>
              <a:t>true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option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java_package</a:t>
            </a:r>
            <a:r>
              <a:rPr lang="de-CH" sz="1400" dirty="0"/>
              <a:t> = </a:t>
            </a:r>
            <a:r>
              <a:rPr lang="de-CH" sz="1400" b="1" dirty="0">
                <a:solidFill>
                  <a:srgbClr val="008000"/>
                </a:solidFill>
              </a:rPr>
              <a:t>"</a:t>
            </a:r>
            <a:r>
              <a:rPr lang="de-CH" sz="1400" b="1" dirty="0" err="1">
                <a:solidFill>
                  <a:srgbClr val="008000"/>
                </a:solidFill>
              </a:rPr>
              <a:t>com.example.tutorial.protos</a:t>
            </a:r>
            <a:r>
              <a:rPr lang="de-CH" sz="1400" b="1" dirty="0">
                <a:solidFill>
                  <a:srgbClr val="008000"/>
                </a:solidFill>
              </a:rPr>
              <a:t>"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option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java_outer_classname</a:t>
            </a:r>
            <a:r>
              <a:rPr lang="de-CH" sz="1400" dirty="0"/>
              <a:t> = </a:t>
            </a:r>
            <a:r>
              <a:rPr lang="de-CH" sz="1400" b="1" dirty="0">
                <a:solidFill>
                  <a:srgbClr val="008000"/>
                </a:solidFill>
              </a:rPr>
              <a:t>"</a:t>
            </a:r>
            <a:r>
              <a:rPr lang="de-CH" sz="1400" b="1" dirty="0" err="1">
                <a:solidFill>
                  <a:srgbClr val="008000"/>
                </a:solidFill>
              </a:rPr>
              <a:t>AddressBookProtos</a:t>
            </a:r>
            <a:r>
              <a:rPr lang="de-CH" sz="1400" b="1" dirty="0">
                <a:solidFill>
                  <a:srgbClr val="008000"/>
                </a:solidFill>
              </a:rPr>
              <a:t>"</a:t>
            </a:r>
            <a:r>
              <a:rPr lang="de-CH" sz="1400" dirty="0"/>
              <a:t>;</a:t>
            </a:r>
            <a:br>
              <a:rPr lang="de-CH" sz="1400" dirty="0"/>
            </a:b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message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/>
              <a:t>Person {</a:t>
            </a: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string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name</a:t>
            </a:r>
            <a:r>
              <a:rPr lang="de-CH" sz="1400" dirty="0"/>
              <a:t> = </a:t>
            </a:r>
            <a:r>
              <a:rPr lang="de-CH" sz="1400" dirty="0">
                <a:solidFill>
                  <a:srgbClr val="0000FF"/>
                </a:solidFill>
              </a:rPr>
              <a:t>1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>
                <a:solidFill>
                  <a:srgbClr val="000080"/>
                </a:solidFill>
              </a:rPr>
              <a:t>int32 </a:t>
            </a:r>
            <a:r>
              <a:rPr lang="de-CH" sz="1400" dirty="0" err="1"/>
              <a:t>id</a:t>
            </a:r>
            <a:r>
              <a:rPr lang="de-CH" sz="1400" dirty="0"/>
              <a:t> = </a:t>
            </a:r>
            <a:r>
              <a:rPr lang="de-CH" sz="1400" dirty="0">
                <a:solidFill>
                  <a:srgbClr val="0000FF"/>
                </a:solidFill>
              </a:rPr>
              <a:t>2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string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/>
              <a:t>email = </a:t>
            </a:r>
            <a:r>
              <a:rPr lang="de-CH" sz="1400" dirty="0">
                <a:solidFill>
                  <a:srgbClr val="0000FF"/>
                </a:solidFill>
              </a:rPr>
              <a:t>3</a:t>
            </a:r>
            <a:r>
              <a:rPr lang="de-CH" sz="1400" dirty="0"/>
              <a:t>;</a:t>
            </a:r>
            <a:br>
              <a:rPr lang="de-CH" sz="1400" dirty="0"/>
            </a:b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enum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PhoneType</a:t>
            </a:r>
            <a:r>
              <a:rPr lang="de-CH" sz="1400" dirty="0"/>
              <a:t> {</a:t>
            </a:r>
            <a:br>
              <a:rPr lang="de-CH" sz="1400" dirty="0"/>
            </a:br>
            <a:r>
              <a:rPr lang="de-CH" sz="1400" dirty="0"/>
              <a:t>    </a:t>
            </a:r>
            <a:r>
              <a:rPr lang="de-CH" sz="1400" b="1" i="1" dirty="0">
                <a:solidFill>
                  <a:srgbClr val="660E7A"/>
                </a:solidFill>
              </a:rPr>
              <a:t>MOBILE </a:t>
            </a:r>
            <a:r>
              <a:rPr lang="de-CH" sz="1400" dirty="0"/>
              <a:t>= </a:t>
            </a:r>
            <a:r>
              <a:rPr lang="de-CH" sz="1400" dirty="0">
                <a:solidFill>
                  <a:srgbClr val="0000FF"/>
                </a:solidFill>
              </a:rPr>
              <a:t>0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  </a:t>
            </a:r>
            <a:r>
              <a:rPr lang="de-CH" sz="1400" b="1" i="1" dirty="0">
                <a:solidFill>
                  <a:srgbClr val="660E7A"/>
                </a:solidFill>
              </a:rPr>
              <a:t>HOME </a:t>
            </a:r>
            <a:r>
              <a:rPr lang="de-CH" sz="1400" dirty="0"/>
              <a:t>= </a:t>
            </a:r>
            <a:r>
              <a:rPr lang="de-CH" sz="1400" dirty="0">
                <a:solidFill>
                  <a:srgbClr val="0000FF"/>
                </a:solidFill>
              </a:rPr>
              <a:t>1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  </a:t>
            </a:r>
            <a:r>
              <a:rPr lang="de-CH" sz="1400" b="1" i="1" dirty="0">
                <a:solidFill>
                  <a:srgbClr val="660E7A"/>
                </a:solidFill>
              </a:rPr>
              <a:t>WORK </a:t>
            </a:r>
            <a:r>
              <a:rPr lang="de-CH" sz="1400" dirty="0"/>
              <a:t>= </a:t>
            </a:r>
            <a:r>
              <a:rPr lang="de-CH" sz="1400" dirty="0">
                <a:solidFill>
                  <a:srgbClr val="0000FF"/>
                </a:solidFill>
              </a:rPr>
              <a:t>2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}</a:t>
            </a:r>
            <a:br>
              <a:rPr lang="de-CH" sz="1400" dirty="0"/>
            </a:b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message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PhoneNumber</a:t>
            </a:r>
            <a:r>
              <a:rPr lang="de-CH" sz="1400" dirty="0"/>
              <a:t> {</a:t>
            </a:r>
            <a:br>
              <a:rPr lang="de-CH" sz="1400" dirty="0"/>
            </a:br>
            <a:r>
              <a:rPr lang="de-CH" sz="1400" dirty="0"/>
              <a:t>    </a:t>
            </a:r>
            <a:r>
              <a:rPr lang="de-CH" sz="1400" b="1" dirty="0" err="1">
                <a:solidFill>
                  <a:srgbClr val="000080"/>
                </a:solidFill>
              </a:rPr>
              <a:t>string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number</a:t>
            </a:r>
            <a:r>
              <a:rPr lang="de-CH" sz="1400" dirty="0"/>
              <a:t> = </a:t>
            </a:r>
            <a:r>
              <a:rPr lang="de-CH" sz="1400" dirty="0">
                <a:solidFill>
                  <a:srgbClr val="0000FF"/>
                </a:solidFill>
              </a:rPr>
              <a:t>1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  </a:t>
            </a:r>
            <a:r>
              <a:rPr lang="de-CH" sz="1400" dirty="0" err="1"/>
              <a:t>PhoneType</a:t>
            </a:r>
            <a:r>
              <a:rPr lang="de-CH" sz="1400" dirty="0"/>
              <a:t> type = </a:t>
            </a:r>
            <a:r>
              <a:rPr lang="de-CH" sz="1400" dirty="0">
                <a:solidFill>
                  <a:srgbClr val="0000FF"/>
                </a:solidFill>
              </a:rPr>
              <a:t>2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  }</a:t>
            </a:r>
            <a:br>
              <a:rPr lang="de-CH" sz="1400" dirty="0"/>
            </a:b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repeated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PhoneNumber</a:t>
            </a:r>
            <a:r>
              <a:rPr lang="de-CH" sz="1400" dirty="0"/>
              <a:t> </a:t>
            </a:r>
            <a:r>
              <a:rPr lang="de-CH" sz="1400" dirty="0" err="1"/>
              <a:t>phones</a:t>
            </a:r>
            <a:r>
              <a:rPr lang="de-CH" sz="1400" dirty="0"/>
              <a:t> = </a:t>
            </a:r>
            <a:r>
              <a:rPr lang="de-CH" sz="1400" dirty="0">
                <a:solidFill>
                  <a:srgbClr val="0000FF"/>
                </a:solidFill>
              </a:rPr>
              <a:t>4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}</a:t>
            </a:r>
            <a:br>
              <a:rPr lang="de-CH" sz="1400" dirty="0"/>
            </a:br>
            <a:br>
              <a:rPr lang="de-CH" sz="1400" dirty="0"/>
            </a:br>
            <a:r>
              <a:rPr lang="de-CH" sz="1400" b="1" dirty="0" err="1">
                <a:solidFill>
                  <a:srgbClr val="000080"/>
                </a:solidFill>
              </a:rPr>
              <a:t>message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 err="1"/>
              <a:t>AddressBook</a:t>
            </a:r>
            <a:r>
              <a:rPr lang="de-CH" sz="1400" dirty="0"/>
              <a:t> {</a:t>
            </a:r>
            <a:br>
              <a:rPr lang="de-CH" sz="1400" dirty="0"/>
            </a:br>
            <a:r>
              <a:rPr lang="de-CH" sz="1400" dirty="0"/>
              <a:t>  </a:t>
            </a:r>
            <a:r>
              <a:rPr lang="de-CH" sz="1400" b="1" dirty="0" err="1">
                <a:solidFill>
                  <a:srgbClr val="000080"/>
                </a:solidFill>
              </a:rPr>
              <a:t>repeated</a:t>
            </a:r>
            <a:r>
              <a:rPr lang="de-CH" sz="1400" b="1" dirty="0">
                <a:solidFill>
                  <a:srgbClr val="000080"/>
                </a:solidFill>
              </a:rPr>
              <a:t> </a:t>
            </a:r>
            <a:r>
              <a:rPr lang="de-CH" sz="1400" dirty="0"/>
              <a:t>Person </a:t>
            </a:r>
            <a:r>
              <a:rPr lang="de-CH" sz="1400" dirty="0" err="1"/>
              <a:t>people</a:t>
            </a:r>
            <a:r>
              <a:rPr lang="de-CH" sz="1400" dirty="0"/>
              <a:t> = </a:t>
            </a:r>
            <a:r>
              <a:rPr lang="de-CH" sz="1400" dirty="0">
                <a:solidFill>
                  <a:srgbClr val="0000FF"/>
                </a:solidFill>
              </a:rPr>
              <a:t>1</a:t>
            </a:r>
            <a:r>
              <a:rPr lang="de-CH" sz="1400" dirty="0"/>
              <a:t>;</a:t>
            </a:r>
            <a:br>
              <a:rPr lang="de-CH" sz="1400" dirty="0"/>
            </a:br>
            <a:r>
              <a:rPr lang="de-CH" sz="1400" dirty="0"/>
              <a:t>}</a:t>
            </a:r>
            <a:endParaRPr lang="de-DE" sz="1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27832B-07A7-7A8C-C73B-B93524698FEB}"/>
              </a:ext>
            </a:extLst>
          </p:cNvPr>
          <p:cNvSpPr/>
          <p:nvPr/>
        </p:nvSpPr>
        <p:spPr>
          <a:xfrm>
            <a:off x="431800" y="263236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>
                <a:latin typeface="var(--devsite-code-font-family)"/>
              </a:rPr>
              <a:t>Person </a:t>
            </a:r>
            <a:r>
              <a:rPr lang="de-CH" dirty="0" err="1">
                <a:latin typeface="var(--devsite-code-font-family)"/>
              </a:rPr>
              <a:t>john</a:t>
            </a:r>
            <a:r>
              <a:rPr lang="de-CH" dirty="0">
                <a:latin typeface="var(--devsite-code-font-family)"/>
              </a:rPr>
              <a:t> =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</a:t>
            </a:r>
            <a:r>
              <a:rPr lang="de-CH" dirty="0" err="1">
                <a:latin typeface="var(--devsite-code-font-family)"/>
              </a:rPr>
              <a:t>Person.newBuilder</a:t>
            </a:r>
            <a:r>
              <a:rPr lang="de-CH" dirty="0">
                <a:latin typeface="var(--devsite-code-font-family)"/>
              </a:rPr>
              <a:t>()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.</a:t>
            </a:r>
            <a:r>
              <a:rPr lang="de-CH" dirty="0" err="1">
                <a:latin typeface="var(--devsite-code-font-family)"/>
              </a:rPr>
              <a:t>setId</a:t>
            </a:r>
            <a:r>
              <a:rPr lang="de-CH" dirty="0">
                <a:latin typeface="var(--devsite-code-font-family)"/>
              </a:rPr>
              <a:t>(1234)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.</a:t>
            </a:r>
            <a:r>
              <a:rPr lang="de-CH" dirty="0" err="1">
                <a:latin typeface="var(--devsite-code-font-family)"/>
              </a:rPr>
              <a:t>setName</a:t>
            </a:r>
            <a:r>
              <a:rPr lang="de-CH" dirty="0">
                <a:latin typeface="var(--devsite-code-font-family)"/>
              </a:rPr>
              <a:t>("John </a:t>
            </a:r>
            <a:r>
              <a:rPr lang="de-CH" dirty="0" err="1">
                <a:latin typeface="var(--devsite-code-font-family)"/>
              </a:rPr>
              <a:t>Doe</a:t>
            </a:r>
            <a:r>
              <a:rPr lang="de-CH" dirty="0">
                <a:latin typeface="var(--devsite-code-font-family)"/>
              </a:rPr>
              <a:t>")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.</a:t>
            </a:r>
            <a:r>
              <a:rPr lang="de-CH" dirty="0" err="1">
                <a:latin typeface="var(--devsite-code-font-family)"/>
              </a:rPr>
              <a:t>setEmail</a:t>
            </a:r>
            <a:r>
              <a:rPr lang="de-CH" dirty="0">
                <a:latin typeface="var(--devsite-code-font-family)"/>
              </a:rPr>
              <a:t>("</a:t>
            </a:r>
            <a:r>
              <a:rPr lang="de-CH" dirty="0" err="1">
                <a:latin typeface="var(--devsite-code-font-family)"/>
              </a:rPr>
              <a:t>jdoe@example.com</a:t>
            </a:r>
            <a:r>
              <a:rPr lang="de-CH" dirty="0">
                <a:latin typeface="var(--devsite-code-font-family)"/>
              </a:rPr>
              <a:t>")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.</a:t>
            </a:r>
            <a:r>
              <a:rPr lang="de-CH" dirty="0" err="1">
                <a:latin typeface="var(--devsite-code-font-family)"/>
              </a:rPr>
              <a:t>addPhones</a:t>
            </a:r>
            <a:r>
              <a:rPr lang="de-CH" dirty="0">
                <a:latin typeface="var(--devsite-code-font-family)"/>
              </a:rPr>
              <a:t>(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  </a:t>
            </a:r>
            <a:r>
              <a:rPr lang="de-CH" dirty="0" err="1">
                <a:latin typeface="var(--devsite-code-font-family)"/>
              </a:rPr>
              <a:t>Person.PhoneNumber.newBuilder</a:t>
            </a:r>
            <a:r>
              <a:rPr lang="de-CH" dirty="0">
                <a:latin typeface="var(--devsite-code-font-family)"/>
              </a:rPr>
              <a:t>()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    .</a:t>
            </a:r>
            <a:r>
              <a:rPr lang="de-CH" dirty="0" err="1">
                <a:latin typeface="var(--devsite-code-font-family)"/>
              </a:rPr>
              <a:t>setNumber</a:t>
            </a:r>
            <a:r>
              <a:rPr lang="de-CH" dirty="0">
                <a:latin typeface="var(--devsite-code-font-family)"/>
              </a:rPr>
              <a:t>("555-4321")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    .</a:t>
            </a:r>
            <a:r>
              <a:rPr lang="de-CH" dirty="0" err="1">
                <a:latin typeface="var(--devsite-code-font-family)"/>
              </a:rPr>
              <a:t>setType</a:t>
            </a:r>
            <a:r>
              <a:rPr lang="de-CH" dirty="0">
                <a:latin typeface="var(--devsite-code-font-family)"/>
              </a:rPr>
              <a:t>(</a:t>
            </a:r>
            <a:r>
              <a:rPr lang="de-CH" dirty="0" err="1">
                <a:latin typeface="var(--devsite-code-font-family)"/>
              </a:rPr>
              <a:t>Person.PhoneType.HOME</a:t>
            </a:r>
            <a:r>
              <a:rPr lang="de-CH" dirty="0">
                <a:latin typeface="var(--devsite-code-font-family)"/>
              </a:rPr>
              <a:t>))</a:t>
            </a:r>
            <a:br>
              <a:rPr lang="de-CH" dirty="0">
                <a:latin typeface="var(--devsite-code-font-family)"/>
              </a:rPr>
            </a:br>
            <a:r>
              <a:rPr lang="de-CH" dirty="0">
                <a:latin typeface="var(--devsite-code-font-family)"/>
              </a:rPr>
              <a:t>    .</a:t>
            </a:r>
            <a:r>
              <a:rPr lang="de-CH" dirty="0" err="1">
                <a:latin typeface="var(--devsite-code-font-family)"/>
              </a:rPr>
              <a:t>build</a:t>
            </a:r>
            <a:r>
              <a:rPr lang="de-CH" dirty="0">
                <a:latin typeface="var(--devsite-code-font-family)"/>
              </a:rPr>
              <a:t>();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80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A1A930-632B-4743-8545-0F973ED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E2FC81-AD5E-AF46-9C0E-77B20CF9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Intro  </a:t>
            </a:r>
          </a:p>
        </p:txBody>
      </p:sp>
    </p:spTree>
    <p:extLst>
      <p:ext uri="{BB962C8B-B14F-4D97-AF65-F5344CB8AC3E}">
        <p14:creationId xmlns:p14="http://schemas.microsoft.com/office/powerpoint/2010/main" val="283791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1BB2DE-3D21-7446-A3EA-45B578AB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3C4CB6-9BAD-7145-8954-30F8DABD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9" y="2132856"/>
            <a:ext cx="9548195" cy="1369671"/>
          </a:xfrm>
        </p:spPr>
        <p:txBody>
          <a:bodyPr/>
          <a:lstStyle/>
          <a:p>
            <a:r>
              <a:rPr lang="de-DE" dirty="0"/>
              <a:t>HANDS ON – EXERCISES 1 + 2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626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A1A930-632B-4743-8545-0F973ED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E2FC81-AD5E-AF46-9C0E-77B20CF9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Next </a:t>
            </a:r>
            <a:r>
              <a:rPr lang="de-CH" dirty="0" err="1"/>
              <a:t>Steps</a:t>
            </a:r>
            <a:r>
              <a:rPr lang="de-CH" dirty="0"/>
              <a:t> – </a:t>
            </a:r>
            <a:r>
              <a:rPr lang="de-CH" dirty="0" err="1"/>
              <a:t>Advanced</a:t>
            </a:r>
            <a:r>
              <a:rPr lang="de-CH" dirty="0"/>
              <a:t> Topics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657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Streaming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  <a:sym typeface="Wingdings" pitchFamily="2" charset="2"/>
                <a:hlinkClick r:id="rId2"/>
              </a:rPr>
              <a:t>https://www.youtube.com/watch?v=pzxy25ho5WY</a:t>
            </a: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0AE8D-B41B-936C-6E14-90C90A4F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0189"/>
            <a:ext cx="12192000" cy="445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</a:t>
            </a:r>
            <a:r>
              <a:rPr lang="de-CH" dirty="0" err="1"/>
              <a:t>Schnittstellenversionierung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u="sng" dirty="0">
                <a:hlinkClick r:id="rId2"/>
              </a:rPr>
              <a:t>https://www.predic8.de/rest-graphql-grpc-json-protobof-format.htm</a:t>
            </a:r>
            <a:r>
              <a:rPr lang="de-CH" dirty="0"/>
              <a:t> </a:t>
            </a: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B2B81C4-B5BA-6233-9B2C-C6C33485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8" y="1602473"/>
            <a:ext cx="11254742" cy="47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68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Spring Boot Integration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FF0000"/>
                </a:solidFill>
                <a:sym typeface="Wingdings" pitchFamily="2" charset="2"/>
              </a:rPr>
              <a:t>Leider noch keine offizielle Integration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de-CH" dirty="0"/>
              <a:t>Rudimentär und nicht offiziell über Spring </a:t>
            </a:r>
            <a:r>
              <a:rPr lang="de-CH" dirty="0" err="1"/>
              <a:t>Initializr</a:t>
            </a:r>
            <a:endParaRPr lang="de-CH" dirty="0"/>
          </a:p>
          <a:p>
            <a:pPr lvl="1"/>
            <a:r>
              <a:rPr lang="de-CH" u="sng" dirty="0">
                <a:hlinkClick r:id="rId2"/>
              </a:rPr>
              <a:t>https://javarepos.com/lib/yidongnan-grpc-spring-boot-starter-java-springboot</a:t>
            </a:r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u="sng" dirty="0"/>
          </a:p>
          <a:p>
            <a:pPr lvl="1"/>
            <a:endParaRPr lang="de-CH" dirty="0"/>
          </a:p>
          <a:p>
            <a:pPr lvl="1"/>
            <a:r>
              <a:rPr lang="de-CH" u="sng" dirty="0">
                <a:hlinkClick r:id="rId3"/>
              </a:rPr>
              <a:t>https://egkatzioura.com/2021/10/28/add-grpc-to-your-spring-application/</a:t>
            </a:r>
            <a:endParaRPr lang="de-CH" dirty="0"/>
          </a:p>
          <a:p>
            <a:pPr lvl="1"/>
            <a:r>
              <a:rPr lang="de-CH" u="sng" dirty="0">
                <a:hlinkClick r:id="rId4"/>
              </a:rPr>
              <a:t>https://medium.com/turkcell/grpc-implementation-with-spring-boot-7d6f98349d27</a:t>
            </a:r>
            <a:endParaRPr lang="de-CH" dirty="0"/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6C7408A-0FB5-A616-61F1-AF7130CEB20E}"/>
              </a:ext>
            </a:extLst>
          </p:cNvPr>
          <p:cNvSpPr/>
          <p:nvPr/>
        </p:nvSpPr>
        <p:spPr>
          <a:xfrm>
            <a:off x="1025566" y="2690336"/>
            <a:ext cx="60877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&lt;</a:t>
            </a:r>
            <a:r>
              <a:rPr lang="de-CH" dirty="0" err="1">
                <a:solidFill>
                  <a:srgbClr val="22863A"/>
                </a:solidFill>
              </a:rPr>
              <a:t>dependency</a:t>
            </a:r>
            <a:r>
              <a:rPr lang="de-CH" dirty="0"/>
              <a:t>&gt;</a:t>
            </a:r>
          </a:p>
          <a:p>
            <a:r>
              <a:rPr lang="de-CH" dirty="0"/>
              <a:t>     &lt;</a:t>
            </a:r>
            <a:r>
              <a:rPr lang="de-CH" dirty="0" err="1">
                <a:solidFill>
                  <a:srgbClr val="22863A"/>
                </a:solidFill>
              </a:rPr>
              <a:t>groupId</a:t>
            </a:r>
            <a:r>
              <a:rPr lang="de-CH" dirty="0"/>
              <a:t>&gt;</a:t>
            </a:r>
            <a:r>
              <a:rPr lang="de-CH" dirty="0" err="1"/>
              <a:t>net.devh</a:t>
            </a:r>
            <a:r>
              <a:rPr lang="de-CH" dirty="0"/>
              <a:t>&lt;/</a:t>
            </a:r>
            <a:r>
              <a:rPr lang="de-CH" dirty="0" err="1">
                <a:solidFill>
                  <a:srgbClr val="22863A"/>
                </a:solidFill>
              </a:rPr>
              <a:t>groupId</a:t>
            </a:r>
            <a:r>
              <a:rPr lang="de-CH" dirty="0"/>
              <a:t>&gt; </a:t>
            </a:r>
          </a:p>
          <a:p>
            <a:r>
              <a:rPr lang="de-CH" dirty="0"/>
              <a:t>    &lt;</a:t>
            </a:r>
            <a:r>
              <a:rPr lang="de-CH" dirty="0" err="1">
                <a:solidFill>
                  <a:srgbClr val="22863A"/>
                </a:solidFill>
              </a:rPr>
              <a:t>artifactId</a:t>
            </a:r>
            <a:r>
              <a:rPr lang="de-CH" dirty="0"/>
              <a:t>&gt;</a:t>
            </a:r>
            <a:r>
              <a:rPr lang="de-CH" dirty="0" err="1"/>
              <a:t>grpc</a:t>
            </a:r>
            <a:r>
              <a:rPr lang="de-CH" dirty="0"/>
              <a:t>-spring-boot-starter&lt;/</a:t>
            </a:r>
            <a:r>
              <a:rPr lang="de-CH" dirty="0" err="1">
                <a:solidFill>
                  <a:srgbClr val="22863A"/>
                </a:solidFill>
              </a:rPr>
              <a:t>artifactId</a:t>
            </a:r>
            <a:r>
              <a:rPr lang="de-CH" dirty="0"/>
              <a:t>&gt;    </a:t>
            </a:r>
          </a:p>
          <a:p>
            <a:r>
              <a:rPr lang="de-CH" dirty="0"/>
              <a:t>    &lt;</a:t>
            </a:r>
            <a:r>
              <a:rPr lang="de-CH" dirty="0" err="1">
                <a:solidFill>
                  <a:srgbClr val="22863A"/>
                </a:solidFill>
              </a:rPr>
              <a:t>version</a:t>
            </a:r>
            <a:r>
              <a:rPr lang="de-CH" dirty="0"/>
              <a:t>&gt;2.11.0.RELEASE&lt;/</a:t>
            </a:r>
            <a:r>
              <a:rPr lang="de-CH" dirty="0">
                <a:solidFill>
                  <a:srgbClr val="22863A"/>
                </a:solidFill>
              </a:rPr>
              <a:t> </a:t>
            </a:r>
            <a:r>
              <a:rPr lang="de-CH" dirty="0" err="1">
                <a:solidFill>
                  <a:srgbClr val="22863A"/>
                </a:solidFill>
              </a:rPr>
              <a:t>version</a:t>
            </a:r>
            <a:r>
              <a:rPr lang="de-CH" dirty="0">
                <a:solidFill>
                  <a:srgbClr val="22863A"/>
                </a:solidFill>
              </a:rPr>
              <a:t> </a:t>
            </a:r>
            <a:r>
              <a:rPr lang="de-CH" dirty="0"/>
              <a:t>&gt;</a:t>
            </a:r>
          </a:p>
          <a:p>
            <a:r>
              <a:rPr lang="de-CH" dirty="0"/>
              <a:t>&lt;/</a:t>
            </a:r>
            <a:r>
              <a:rPr lang="de-CH" dirty="0">
                <a:solidFill>
                  <a:srgbClr val="22863A"/>
                </a:solidFill>
              </a:rPr>
              <a:t> </a:t>
            </a:r>
            <a:r>
              <a:rPr lang="de-CH" dirty="0" err="1">
                <a:solidFill>
                  <a:srgbClr val="22863A"/>
                </a:solidFill>
              </a:rPr>
              <a:t>dependency</a:t>
            </a:r>
            <a:r>
              <a:rPr lang="de-CH" dirty="0">
                <a:solidFill>
                  <a:srgbClr val="22863A"/>
                </a:solidFill>
              </a:rPr>
              <a:t> </a:t>
            </a:r>
            <a:r>
              <a:rPr lang="de-CH" dirty="0"/>
              <a:t>&gt;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32D128F-AD75-3A89-DB4A-BE6BC7B96EC4}"/>
              </a:ext>
            </a:extLst>
          </p:cNvPr>
          <p:cNvSpPr/>
          <p:nvPr/>
        </p:nvSpPr>
        <p:spPr>
          <a:xfrm>
            <a:off x="1025565" y="4177417"/>
            <a:ext cx="9258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 err="1">
                <a:solidFill>
                  <a:srgbClr val="6F42C1"/>
                </a:solidFill>
              </a:rPr>
              <a:t>dependencies</a:t>
            </a:r>
            <a:r>
              <a:rPr lang="de-CH" dirty="0"/>
              <a:t> { </a:t>
            </a:r>
            <a:r>
              <a:rPr lang="de-CH" dirty="0" err="1"/>
              <a:t>implementation</a:t>
            </a:r>
            <a:r>
              <a:rPr lang="de-CH" dirty="0"/>
              <a:t> </a:t>
            </a:r>
            <a:r>
              <a:rPr lang="de-CH" dirty="0">
                <a:solidFill>
                  <a:srgbClr val="032F62"/>
                </a:solidFill>
              </a:rPr>
              <a:t>'net.devh:grpc-spring-boot-starter:2.11.0.RELEASE'</a:t>
            </a:r>
            <a:r>
              <a:rPr lang="de-CH" dirty="0"/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87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N + 1 Problem … nicht nur bei SQL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7200" tIns="7200" rIns="46800" bIns="46800" rtlCol="0" anchor="t">
            <a:noAutofit/>
          </a:bodyPr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  <a:sym typeface="Wingdings" pitchFamily="2" charset="2"/>
              </a:rPr>
              <a:t>Hole alle Produkte vom </a:t>
            </a:r>
            <a:r>
              <a:rPr lang="de-CH" dirty="0" err="1">
                <a:solidFill>
                  <a:srgbClr val="0070C0"/>
                </a:solidFill>
                <a:sym typeface="Wingdings" pitchFamily="2" charset="2"/>
              </a:rPr>
              <a:t>ProductService</a:t>
            </a:r>
            <a:endParaRPr lang="de-CH" dirty="0">
              <a:solidFill>
                <a:srgbClr val="0070C0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  <a:sym typeface="Wingdings" pitchFamily="2" charset="2"/>
              </a:rPr>
              <a:t>Hole dann alle Preise zu den jeweiligen Produkten </a:t>
            </a:r>
            <a:br>
              <a:rPr lang="de-CH" dirty="0">
                <a:solidFill>
                  <a:schemeClr val="tx1"/>
                </a:solidFill>
                <a:sym typeface="Wingdings" pitchFamily="2" charset="2"/>
              </a:rPr>
            </a:br>
            <a:r>
              <a:rPr lang="de-CH" dirty="0">
                <a:solidFill>
                  <a:schemeClr val="tx1"/>
                </a:solidFill>
                <a:sym typeface="Wingdings" pitchFamily="2" charset="2"/>
              </a:rPr>
              <a:t>vom </a:t>
            </a:r>
            <a:r>
              <a:rPr lang="de-CH" dirty="0" err="1">
                <a:solidFill>
                  <a:srgbClr val="0070C0"/>
                </a:solidFill>
                <a:sym typeface="Wingdings" pitchFamily="2" charset="2"/>
              </a:rPr>
              <a:t>PricingService</a:t>
            </a:r>
            <a:endParaRPr lang="de-CH" dirty="0">
              <a:solidFill>
                <a:srgbClr val="0070C0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Der Microservice-Schnitt kann sehr teuer werden</a:t>
            </a:r>
            <a:endParaRPr lang="de-CH" dirty="0">
              <a:solidFill>
                <a:srgbClr val="0070C0"/>
              </a:solidFill>
              <a:cs typeface="Arial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Dito bei Datenbanken und SQL-Abfragen</a:t>
            </a: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Dort aber JOINs als Lösung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Bei verteilten Systemen </a:t>
            </a:r>
          </a:p>
          <a:p>
            <a:pPr marL="800100" lvl="1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Über den Modulschnitt</a:t>
            </a:r>
          </a:p>
          <a:p>
            <a:pPr marL="800100" lvl="1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Über einen steuernden Aggregator-Service </a:t>
            </a:r>
          </a:p>
          <a:p>
            <a:pPr marL="0" indent="0">
              <a:buNone/>
            </a:pPr>
            <a:r>
              <a:rPr lang="de-CH" dirty="0">
                <a:solidFill>
                  <a:srgbClr val="0070C0"/>
                </a:solidFill>
                <a:sym typeface="Wingdings" pitchFamily="2" charset="2"/>
              </a:rPr>
              <a:t>     nachdenken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4D39D3-9D97-2686-0458-2D0F809D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47" y="731837"/>
            <a:ext cx="4039348" cy="611512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8E558BF-C764-4328-8717-77C0AE84531F}"/>
              </a:ext>
            </a:extLst>
          </p:cNvPr>
          <p:cNvSpPr/>
          <p:nvPr/>
        </p:nvSpPr>
        <p:spPr>
          <a:xfrm>
            <a:off x="360000" y="6478024"/>
            <a:ext cx="4066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https://www.predic8.de/rest-</a:t>
            </a:r>
            <a:r>
              <a:rPr lang="de-DE" sz="1200" dirty="0" err="1"/>
              <a:t>graphql</a:t>
            </a:r>
            <a:r>
              <a:rPr lang="de-DE" sz="1200" dirty="0"/>
              <a:t>-</a:t>
            </a:r>
            <a:r>
              <a:rPr lang="de-DE" sz="1200" dirty="0" err="1"/>
              <a:t>grpc-performanz.htm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3739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N + 1 Problem … Lösung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23A237-9950-AEAC-E16E-7BE02DC0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1661016"/>
            <a:ext cx="5760720" cy="40728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5ADF625-7338-ED17-0E39-2B5E30C74FA6}"/>
              </a:ext>
            </a:extLst>
          </p:cNvPr>
          <p:cNvSpPr/>
          <p:nvPr/>
        </p:nvSpPr>
        <p:spPr>
          <a:xfrm>
            <a:off x="360000" y="6478024"/>
            <a:ext cx="4066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https://www.predic8.de/rest-</a:t>
            </a:r>
            <a:r>
              <a:rPr lang="de-DE" sz="1200" dirty="0" err="1"/>
              <a:t>graphql</a:t>
            </a:r>
            <a:r>
              <a:rPr lang="de-DE" sz="1200" dirty="0"/>
              <a:t>-</a:t>
            </a:r>
            <a:r>
              <a:rPr lang="de-DE" sz="1200" dirty="0" err="1"/>
              <a:t>grpc-performanz.htm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24933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N + 1 Problem … Lösung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FC2CD8-B902-E96A-C209-9BCC94A6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34" y="3285962"/>
            <a:ext cx="9056910" cy="30369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B05AD1-50EB-6B74-E7D7-8AB604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32" y="772289"/>
            <a:ext cx="4257568" cy="30101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CC61EC3-E063-7BAA-A8E9-524A6C488ADB}"/>
              </a:ext>
            </a:extLst>
          </p:cNvPr>
          <p:cNvSpPr/>
          <p:nvPr/>
        </p:nvSpPr>
        <p:spPr>
          <a:xfrm>
            <a:off x="360000" y="6478024"/>
            <a:ext cx="4066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https://www.predic8.de/rest-</a:t>
            </a:r>
            <a:r>
              <a:rPr lang="de-DE" sz="1200" dirty="0" err="1"/>
              <a:t>graphql</a:t>
            </a:r>
            <a:r>
              <a:rPr lang="de-DE" sz="1200" dirty="0"/>
              <a:t>-</a:t>
            </a:r>
            <a:r>
              <a:rPr lang="de-DE" sz="1200" dirty="0" err="1"/>
              <a:t>grpc-performanz.htm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8390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1BB2DE-3D21-7446-A3EA-45B578AB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3C4CB6-9BAD-7145-8954-30F8DABD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9" y="2132856"/>
            <a:ext cx="9409299" cy="1369671"/>
          </a:xfrm>
        </p:spPr>
        <p:txBody>
          <a:bodyPr/>
          <a:lstStyle/>
          <a:p>
            <a:r>
              <a:rPr lang="de-DE" dirty="0"/>
              <a:t>HANDS ON – EXERCISES 3 + 4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51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A1A930-632B-4743-8545-0F973ED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E2FC81-AD5E-AF46-9C0E-77B20CF9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JSON, </a:t>
            </a:r>
            <a:r>
              <a:rPr lang="de-CH" dirty="0" err="1"/>
              <a:t>Protobuf</a:t>
            </a:r>
            <a:r>
              <a:rPr lang="de-CH" dirty="0"/>
              <a:t>, REST und GRPC im Vergleich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04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7200" tIns="7200" rIns="46800" bIns="46800" rtlCol="0" anchor="t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gRPC = Google Remote </a:t>
            </a:r>
            <a:r>
              <a:rPr lang="de-CH" dirty="0" err="1">
                <a:solidFill>
                  <a:srgbClr val="0070C0"/>
                </a:solidFill>
              </a:rPr>
              <a:t>Procedure</a:t>
            </a:r>
            <a:r>
              <a:rPr lang="de-CH" dirty="0">
                <a:solidFill>
                  <a:srgbClr val="0070C0"/>
                </a:solidFill>
              </a:rPr>
              <a:t> Call – Entwickelt seit 2001 von Google</a:t>
            </a: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Ziel: Einfachheit und Performance</a:t>
            </a:r>
            <a:endParaRPr lang="de-CH" dirty="0">
              <a:solidFill>
                <a:srgbClr val="515151"/>
              </a:solidFill>
              <a:cs typeface="Arial" panose="020B0604020202020204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515151"/>
              </a:solidFill>
              <a:cs typeface="Arial" panose="020B0604020202020204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Bietet mit </a:t>
            </a:r>
            <a:r>
              <a:rPr lang="de-CH" dirty="0" err="1">
                <a:solidFill>
                  <a:srgbClr val="0070C0"/>
                </a:solidFill>
              </a:rPr>
              <a:t>Protobuf</a:t>
            </a:r>
            <a:r>
              <a:rPr lang="de-CH" dirty="0">
                <a:solidFill>
                  <a:srgbClr val="0070C0"/>
                </a:solidFill>
              </a:rPr>
              <a:t> ein</a:t>
            </a:r>
            <a:r>
              <a:rPr lang="de-CH" dirty="0">
                <a:solidFill>
                  <a:srgbClr val="0070C0"/>
                </a:solidFill>
                <a:ea typeface="+mn-lt"/>
                <a:cs typeface="+mn-lt"/>
              </a:rPr>
              <a:t> Datenformat zur (De-)Serialisierung</a:t>
            </a:r>
            <a:endParaRPr lang="de-CH" dirty="0">
              <a:solidFill>
                <a:srgbClr val="515151"/>
              </a:solidFill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515151"/>
              </a:solidFill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cs typeface="Arial"/>
              </a:rPr>
              <a:t>Binärformat statt textueller Formate wie JSON / XML</a:t>
            </a:r>
            <a:endParaRPr lang="de-CH" b="0" dirty="0">
              <a:solidFill>
                <a:srgbClr val="9B333F"/>
              </a:solidFill>
              <a:cs typeface="Arial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  <a:ea typeface="+mn-lt"/>
              <a:cs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Möglichkeit in einem verteilten System, die Funktionalitäten aus anderen Klassen, die auf anderen Servern laufen aufzurufen</a:t>
            </a:r>
            <a:endParaRPr lang="de-CH" dirty="0"/>
          </a:p>
          <a:p>
            <a:pPr marL="342900" indent="-342900">
              <a:buFont typeface="Arial,Sans-Serif" charset="0"/>
              <a:buChar char="•"/>
            </a:pPr>
            <a:endParaRPr lang="de-CH" dirty="0">
              <a:solidFill>
                <a:srgbClr val="0070C0"/>
              </a:solidFill>
              <a:ea typeface="+mn-lt"/>
              <a:cs typeface="+mn-lt"/>
            </a:endParaRPr>
          </a:p>
          <a:p>
            <a:pPr marL="342900" indent="-342900">
              <a:buFont typeface="Arial,Sans-Serif" charset="0"/>
              <a:buChar char="•"/>
            </a:pPr>
            <a:r>
              <a:rPr lang="de-CH" dirty="0">
                <a:solidFill>
                  <a:srgbClr val="0070C0"/>
                </a:solidFill>
                <a:ea typeface="+mn-lt"/>
                <a:cs typeface="+mn-lt"/>
              </a:rPr>
              <a:t>Austausch strukturierter und typisierter Daten</a:t>
            </a:r>
            <a:endParaRPr lang="en-US" b="0" dirty="0">
              <a:ea typeface="+mn-lt"/>
              <a:cs typeface="+mn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8DE1FC-ED2B-7987-51F6-F787308C07B7}"/>
              </a:ext>
            </a:extLst>
          </p:cNvPr>
          <p:cNvSpPr/>
          <p:nvPr/>
        </p:nvSpPr>
        <p:spPr>
          <a:xfrm>
            <a:off x="360000" y="6503784"/>
            <a:ext cx="3606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hlinkClick r:id="rId2"/>
              </a:rPr>
              <a:t>https://www.imaginarycloud.com/blog/grpc-vs-rest/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36255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</a:t>
            </a:r>
            <a:r>
              <a:rPr lang="de-CH" dirty="0" err="1"/>
              <a:t>Protobuf</a:t>
            </a:r>
            <a:r>
              <a:rPr lang="de-CH" dirty="0"/>
              <a:t> vs. JSON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963628-5951-95A9-51BD-19CE653B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2" y="1268760"/>
            <a:ext cx="11083476" cy="41162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0227D8E-62B7-865D-28C0-88D580712BD1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https://www.ionos.de/digitalguide/websites/web-entwicklung/protocol-buffers-vorgestellt/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11186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</a:t>
            </a:r>
            <a:r>
              <a:rPr lang="de-CH" dirty="0" err="1"/>
              <a:t>Protobuf</a:t>
            </a:r>
            <a:r>
              <a:rPr lang="de-CH" dirty="0"/>
              <a:t> vs. JSON Speed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1A8276-34EE-E1F7-DBC3-036EA1B6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" y="4259305"/>
            <a:ext cx="11755506" cy="23829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5B3090B-7758-8EA2-1688-54770CFCF80E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b="1" u="sng" dirty="0">
                <a:hlinkClick r:id="rId3"/>
              </a:rPr>
              <a:t>https://www.predic8.de/rest-graphql-grpc-json-protobof-format.htm</a:t>
            </a:r>
            <a:r>
              <a:rPr lang="de-CH" sz="1200" dirty="0"/>
              <a:t> </a:t>
            </a:r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2BB6EC-F6C8-FBC5-0714-131B6C8C2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037" y="39590"/>
            <a:ext cx="5964815" cy="43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0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</a:t>
            </a:r>
            <a:r>
              <a:rPr lang="de-CH" dirty="0" err="1"/>
              <a:t>Protobuf</a:t>
            </a:r>
            <a:r>
              <a:rPr lang="de-CH" dirty="0"/>
              <a:t> vs. JSON bzgl. </a:t>
            </a:r>
            <a:r>
              <a:rPr lang="de-CH" dirty="0">
                <a:solidFill>
                  <a:schemeClr val="tx1"/>
                </a:solidFill>
              </a:rPr>
              <a:t>Performance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gRPC und </a:t>
            </a:r>
            <a:r>
              <a:rPr lang="de-CH" dirty="0" err="1">
                <a:solidFill>
                  <a:schemeClr val="tx1"/>
                </a:solidFill>
              </a:rPr>
              <a:t>GraphQL</a:t>
            </a:r>
            <a:r>
              <a:rPr lang="de-CH" dirty="0">
                <a:solidFill>
                  <a:schemeClr val="tx1"/>
                </a:solidFill>
              </a:rPr>
              <a:t> sind gegenüber REST performanter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Performance von REST mit JSON absolut ausreichend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Unterschied in der Praxis oftmals eher gering, da mehr von Verarbeitung auf Server abhängig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chemeClr val="tx1"/>
                </a:solidFill>
              </a:rPr>
              <a:t>Wenn kurze Antwortzeiten die oberste Priorität besitzen, dann sollte man GRPC gegenüber REST bevorzugen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226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vs. GRPC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227D8E-62B7-865D-28C0-88D580712BD1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https://hevodata.com/learn/grpc-vs-rest-apis/</a:t>
            </a: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AF2BEC-90CC-AC47-BDD8-6EBA3565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66" y="3355339"/>
            <a:ext cx="7026234" cy="35026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FB3DA85-5EE7-EB93-F792-31112AE86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4" y="1133061"/>
            <a:ext cx="6323634" cy="29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78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vs. GRPC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227D8E-62B7-865D-28C0-88D580712BD1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2"/>
              </a:rPr>
              <a:t>https://www.imaginarycloud.com/blog/grpc-vs-rest/  https://marutitech.com/rest-vs-grpc/</a:t>
            </a: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4A17A3-7A23-ABD5-870C-C32B4FA1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738" y="729418"/>
            <a:ext cx="3243599" cy="58901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174CAE-11BB-4317-5CDB-F20960DE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922" y="836576"/>
            <a:ext cx="4302461" cy="56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7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REST vs. GRPC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227D8E-62B7-865D-28C0-88D580712BD1}"/>
              </a:ext>
            </a:extLst>
          </p:cNvPr>
          <p:cNvSpPr/>
          <p:nvPr/>
        </p:nvSpPr>
        <p:spPr>
          <a:xfrm>
            <a:off x="114794" y="6503784"/>
            <a:ext cx="10339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b="1" u="sng" dirty="0">
                <a:hlinkClick r:id="rId2"/>
              </a:rPr>
              <a:t>https://www.predic8.de/rest-graphql-grpc-json-protobof-format.htm</a:t>
            </a:r>
            <a:r>
              <a:rPr lang="de-CH" sz="1200" dirty="0"/>
              <a:t> </a:t>
            </a: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FC5156-B78C-5104-1DA9-CB72F812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33" y="805516"/>
            <a:ext cx="8261919" cy="57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3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Protobuf</a:t>
            </a:r>
            <a:r>
              <a:rPr lang="de-CH" dirty="0"/>
              <a:t> Bewertung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7200" tIns="7200" rIns="46800" bIns="46800" rtlCol="0" anchor="t">
            <a:noAutofit/>
          </a:bodyPr>
          <a:lstStyle/>
          <a:p>
            <a:pPr marL="0" indent="0">
              <a:buNone/>
            </a:pPr>
            <a:r>
              <a:rPr lang="de-CH" b="0" dirty="0">
                <a:solidFill>
                  <a:schemeClr val="tx1"/>
                </a:solidFill>
              </a:rPr>
              <a:t>Protocol </a:t>
            </a:r>
            <a:r>
              <a:rPr lang="de-CH" b="0" dirty="0" err="1">
                <a:solidFill>
                  <a:schemeClr val="tx1"/>
                </a:solidFill>
              </a:rPr>
              <a:t>buffers</a:t>
            </a:r>
            <a:r>
              <a:rPr lang="de-CH" b="0" dirty="0">
                <a:solidFill>
                  <a:schemeClr val="tx1"/>
                </a:solidFill>
                <a:sym typeface="Wingdings" pitchFamily="2" charset="2"/>
              </a:rPr>
              <a:t> sind ideal für alle Situationen, in denen Sie strukturierte, </a:t>
            </a:r>
            <a:r>
              <a:rPr lang="de-CH" b="0" dirty="0" err="1">
                <a:solidFill>
                  <a:schemeClr val="tx1"/>
                </a:solidFill>
                <a:sym typeface="Wingdings" pitchFamily="2" charset="2"/>
              </a:rPr>
              <a:t>record</a:t>
            </a:r>
            <a:r>
              <a:rPr lang="de-CH" b="0" dirty="0">
                <a:solidFill>
                  <a:schemeClr val="tx1"/>
                </a:solidFill>
                <a:sym typeface="Wingdings" pitchFamily="2" charset="2"/>
              </a:rPr>
              <a:t> ähnliche, typisierte Daten sprachneutral, plattformneutral und erweiterbar serialisieren müssen. 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5FA408D4-F3F0-B4C7-0367-6F736001D049}"/>
              </a:ext>
            </a:extLst>
          </p:cNvPr>
          <p:cNvGraphicFramePr>
            <a:graphicFrameLocks/>
          </p:cNvGraphicFramePr>
          <p:nvPr/>
        </p:nvGraphicFramePr>
        <p:xfrm>
          <a:off x="2153734" y="2342209"/>
          <a:ext cx="7884532" cy="4627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7044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A1A930-632B-4743-8545-0F973EDA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7EBC-F92F-4A05-89A7-F3AE192919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E2FC81-AD5E-AF46-9C0E-77B20CF9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 Infos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832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https://grpc.io/about/</a:t>
            </a: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https://grpc.io/docs/guides/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https://grpc.io/docs/languages/java/basics/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https://grpc.io/docs/what-is-grpc/introduction/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https://grpc.io/docs/what-is-grpc/core-concepts/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https://grpc.io/docs/what-is-grpc/faq/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https://developers.google.com/protocol-buffers/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https://developers.google.com/protocol-buffers/docs/downloads</a:t>
            </a:r>
            <a:endParaRPr lang="de-CH" b="0" dirty="0">
              <a:solidFill>
                <a:srgbClr val="0070C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https://developers.google.com/protocol-buffers/docs/overview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https://www.ionos.de/digitalguide/websites/web-entwicklung/protocol-buffers-vorgestellt/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https://www.tutorialspoint.com/grpc/index.htm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/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E4F656-F5A5-4E85-551C-7D815F50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Infos</a:t>
            </a:r>
          </a:p>
        </p:txBody>
      </p:sp>
    </p:spTree>
    <p:extLst>
      <p:ext uri="{BB962C8B-B14F-4D97-AF65-F5344CB8AC3E}">
        <p14:creationId xmlns:p14="http://schemas.microsoft.com/office/powerpoint/2010/main" val="83816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https://www.baeldung.com/rest-vs-grpc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https://www.imaginarycloud.com/blog/grpc-vs-rest/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https://blog.dreamfactory.com/grpc-vs-rest-how-does-grpc-compare-with-traditional-rest-apis/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https://cloud.google.com/blog/products/api-management/understanding-grpc-openapi-and-rest-and-when-to-use-them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https://www.theserverside.com/tip/How-to-choose-between-REST-vs-gRPC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https://hevodata.com/learn/grpc-vs-rest-apis/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https://blog.logrocket.com/graphql-vs-grpc-vs-rest-choosing-right-api/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https://www.infoq.com/presentations/rest-graphql-grpc/</a:t>
            </a: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/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E4F656-F5A5-4E85-551C-7D815F50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Infos – REST </a:t>
            </a:r>
            <a:r>
              <a:rPr lang="de-DE" dirty="0" err="1"/>
              <a:t>vs</a:t>
            </a:r>
            <a:r>
              <a:rPr lang="de-DE" dirty="0"/>
              <a:t> gRPC</a:t>
            </a:r>
          </a:p>
        </p:txBody>
      </p:sp>
    </p:spTree>
    <p:extLst>
      <p:ext uri="{BB962C8B-B14F-4D97-AF65-F5344CB8AC3E}">
        <p14:creationId xmlns:p14="http://schemas.microsoft.com/office/powerpoint/2010/main" val="280518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</a:t>
            </a:r>
            <a:r>
              <a:rPr lang="de-CH" dirty="0" err="1"/>
              <a:t>Protobuf</a:t>
            </a:r>
            <a:r>
              <a:rPr lang="de-CH" dirty="0"/>
              <a:t>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7200" tIns="7200" rIns="46800" bIns="46800" rtlCol="0" anchor="t">
            <a:noAutofit/>
          </a:bodyPr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CCC3C9B-B8CD-A312-079A-DEB25678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35" y="1540440"/>
            <a:ext cx="8491330" cy="2454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8527E-81B1-7021-12CE-F850E483AA73}"/>
              </a:ext>
            </a:extLst>
          </p:cNvPr>
          <p:cNvSpPr txBox="1"/>
          <p:nvPr/>
        </p:nvSpPr>
        <p:spPr>
          <a:xfrm>
            <a:off x="431800" y="1133061"/>
            <a:ext cx="9498114" cy="5962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de-CH" b="1" dirty="0">
                <a:solidFill>
                  <a:srgbClr val="0070C0"/>
                </a:solidFill>
              </a:rPr>
              <a:t>Client-Server-Kommunikation​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1" dirty="0">
                <a:solidFill>
                  <a:srgbClr val="0070C0"/>
                </a:solidFill>
              </a:rPr>
              <a:t>Protocol </a:t>
            </a:r>
            <a:r>
              <a:rPr lang="de-CH" b="1" dirty="0" err="1">
                <a:solidFill>
                  <a:srgbClr val="0070C0"/>
                </a:solidFill>
              </a:rPr>
              <a:t>buffers</a:t>
            </a:r>
            <a:r>
              <a:rPr lang="de-CH" b="1" dirty="0">
                <a:solidFill>
                  <a:srgbClr val="0070C0"/>
                </a:solidFill>
              </a:rPr>
              <a:t> als sprach- und plattformneutraler, erweiterbarer Mechanismus zur Serialisierung strukturierter Daten</a:t>
            </a:r>
          </a:p>
          <a:p>
            <a:pPr marL="342900" indent="-342900">
              <a:buFont typeface="Arial" charset="0"/>
              <a:buChar char="•"/>
            </a:pPr>
            <a:endParaRPr lang="de-CH" b="1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1" dirty="0">
                <a:solidFill>
                  <a:srgbClr val="0070C0"/>
                </a:solidFill>
              </a:rPr>
              <a:t>Definition erfolgt in «</a:t>
            </a:r>
            <a:r>
              <a:rPr lang="de-CH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de-CH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</a:t>
            </a:r>
            <a:r>
              <a:rPr lang="de-CH" b="1" dirty="0">
                <a:solidFill>
                  <a:srgbClr val="0070C0"/>
                </a:solidFill>
              </a:rPr>
              <a:t>»-Dateien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1" dirty="0">
                <a:solidFill>
                  <a:srgbClr val="0070C0"/>
                </a:solidFill>
                <a:cs typeface="Arial"/>
              </a:rPr>
              <a:t>Verfügbarkeit für diverse Programmiersprachen</a:t>
            </a:r>
            <a:r>
              <a:rPr lang="en-US" b="1" dirty="0">
                <a:solidFill>
                  <a:srgbClr val="333333"/>
                </a:solidFill>
                <a:cs typeface="Arial"/>
              </a:rPr>
              <a:t>​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endParaRPr lang="de-CH" b="1" dirty="0">
              <a:solidFill>
                <a:srgbClr val="0070C0"/>
              </a:solidFill>
              <a:cs typeface="Arial"/>
            </a:endParaRPr>
          </a:p>
          <a:p>
            <a:endParaRPr lang="en-US" dirty="0">
              <a:solidFill>
                <a:srgbClr val="333333"/>
              </a:solidFill>
              <a:cs typeface="Arial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cs typeface="Arial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FE7C37-085B-59D1-4A53-2509998A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42" y="4838484"/>
            <a:ext cx="3697432" cy="1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0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268760"/>
            <a:ext cx="11431649" cy="485740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gRPC 101 </a:t>
            </a:r>
            <a:r>
              <a:rPr lang="de-CH" b="0" dirty="0" err="1">
                <a:solidFill>
                  <a:srgbClr val="0070C0"/>
                </a:solidFill>
              </a:rPr>
              <a:t>for</a:t>
            </a:r>
            <a:r>
              <a:rPr lang="de-CH" b="0" dirty="0">
                <a:solidFill>
                  <a:srgbClr val="0070C0"/>
                </a:solidFill>
              </a:rPr>
              <a:t> Java Developers – </a:t>
            </a:r>
            <a:r>
              <a:rPr lang="de-CH" b="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https://www.youtube.com/watch?v=DU-q5kOf2Rc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gRPC </a:t>
            </a:r>
            <a:r>
              <a:rPr lang="de-CH" b="0" dirty="0" err="1">
                <a:solidFill>
                  <a:srgbClr val="0070C0"/>
                </a:solidFill>
              </a:rPr>
              <a:t>Introduction</a:t>
            </a:r>
            <a:r>
              <a:rPr lang="de-CH" b="0" dirty="0">
                <a:solidFill>
                  <a:srgbClr val="0070C0"/>
                </a:solidFill>
              </a:rPr>
              <a:t> –  </a:t>
            </a:r>
            <a:r>
              <a:rPr lang="de-CH" b="0" dirty="0">
                <a:solidFill>
                  <a:srgbClr val="0070C0"/>
                </a:solidFill>
                <a:hlinkClick r:id="rId3" tooltip="Ursprüngliche URL:&#10;https://www.youtube.com/watch?v=XRXTsQwyZSU&#10;&#10;Klicken Sie, um dem Link zu folgen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https://www.youtube.com/watch?v=XRXTsQwyZSU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4 </a:t>
            </a:r>
            <a:r>
              <a:rPr lang="de-CH" b="0" dirty="0" err="1">
                <a:solidFill>
                  <a:srgbClr val="0070C0"/>
                </a:solidFill>
              </a:rPr>
              <a:t>Types</a:t>
            </a:r>
            <a:r>
              <a:rPr lang="de-CH" b="0" dirty="0">
                <a:solidFill>
                  <a:srgbClr val="0070C0"/>
                </a:solidFill>
              </a:rPr>
              <a:t> </a:t>
            </a:r>
            <a:r>
              <a:rPr lang="de-CH" b="0" dirty="0" err="1">
                <a:solidFill>
                  <a:srgbClr val="0070C0"/>
                </a:solidFill>
              </a:rPr>
              <a:t>of</a:t>
            </a:r>
            <a:r>
              <a:rPr lang="de-CH" b="0" dirty="0">
                <a:solidFill>
                  <a:srgbClr val="0070C0"/>
                </a:solidFill>
              </a:rPr>
              <a:t> API in gRPC – </a:t>
            </a:r>
            <a:r>
              <a:rPr lang="de-CH" b="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https://www.youtube.com/watch?v=pzxy25ho5WY</a:t>
            </a:r>
          </a:p>
          <a:p>
            <a:pPr marL="0" indent="0">
              <a:buNone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gRPC </a:t>
            </a:r>
            <a:r>
              <a:rPr lang="de-CH" b="0" dirty="0" err="1">
                <a:solidFill>
                  <a:srgbClr val="0070C0"/>
                </a:solidFill>
              </a:rPr>
              <a:t>vs</a:t>
            </a:r>
            <a:r>
              <a:rPr lang="de-CH" b="0" dirty="0">
                <a:solidFill>
                  <a:srgbClr val="0070C0"/>
                </a:solidFill>
              </a:rPr>
              <a:t> REST –  </a:t>
            </a:r>
            <a:r>
              <a:rPr lang="de-CH" b="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https://www.youtube.com/watch?v=w0UIWoxB2tc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gRPC </a:t>
            </a:r>
            <a:r>
              <a:rPr lang="de-CH" b="0" dirty="0" err="1">
                <a:solidFill>
                  <a:srgbClr val="0070C0"/>
                </a:solidFill>
              </a:rPr>
              <a:t>vs</a:t>
            </a:r>
            <a:r>
              <a:rPr lang="de-CH" b="0" dirty="0">
                <a:solidFill>
                  <a:srgbClr val="0070C0"/>
                </a:solidFill>
              </a:rPr>
              <a:t> REST: </a:t>
            </a:r>
            <a:r>
              <a:rPr lang="de-CH" b="0" dirty="0" err="1">
                <a:solidFill>
                  <a:srgbClr val="0070C0"/>
                </a:solidFill>
              </a:rPr>
              <a:t>let</a:t>
            </a:r>
            <a:r>
              <a:rPr lang="de-CH" b="0" dirty="0">
                <a:solidFill>
                  <a:srgbClr val="0070C0"/>
                </a:solidFill>
              </a:rPr>
              <a:t> </a:t>
            </a:r>
            <a:r>
              <a:rPr lang="de-CH" b="0" dirty="0" err="1">
                <a:solidFill>
                  <a:srgbClr val="0070C0"/>
                </a:solidFill>
              </a:rPr>
              <a:t>the</a:t>
            </a:r>
            <a:r>
              <a:rPr lang="de-CH" b="0" dirty="0">
                <a:solidFill>
                  <a:srgbClr val="0070C0"/>
                </a:solidFill>
              </a:rPr>
              <a:t> battle </a:t>
            </a:r>
            <a:r>
              <a:rPr lang="de-CH" b="0" dirty="0" err="1">
                <a:solidFill>
                  <a:srgbClr val="0070C0"/>
                </a:solidFill>
              </a:rPr>
              <a:t>begin</a:t>
            </a:r>
            <a:r>
              <a:rPr lang="de-CH" b="0" dirty="0">
                <a:solidFill>
                  <a:srgbClr val="0070C0"/>
                </a:solidFill>
              </a:rPr>
              <a:t>! –  </a:t>
            </a:r>
            <a:r>
              <a:rPr lang="de-CH" b="0" dirty="0">
                <a:solidFill>
                  <a:srgbClr val="0070C0"/>
                </a:solidFill>
                <a:hlinkClick r:id="rId6" tooltip="Ursprüngliche URL:&#10;https://www.youtube.com/watch?v=ZDUA5pD50Ok&#10;&#10;Klicken Sie, um dem Link zu folgen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https://www.youtube.com/watch?v=ZDUA5pD50Ok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 err="1">
                <a:solidFill>
                  <a:srgbClr val="0070C0"/>
                </a:solidFill>
              </a:rPr>
              <a:t>From</a:t>
            </a:r>
            <a:r>
              <a:rPr lang="de-CH" b="0" dirty="0">
                <a:solidFill>
                  <a:srgbClr val="0070C0"/>
                </a:solidFill>
              </a:rPr>
              <a:t> REST </a:t>
            </a:r>
            <a:r>
              <a:rPr lang="de-CH" b="0" dirty="0" err="1">
                <a:solidFill>
                  <a:srgbClr val="0070C0"/>
                </a:solidFill>
              </a:rPr>
              <a:t>to</a:t>
            </a:r>
            <a:r>
              <a:rPr lang="de-CH" b="0" dirty="0">
                <a:solidFill>
                  <a:srgbClr val="0070C0"/>
                </a:solidFill>
              </a:rPr>
              <a:t> gRPC: An API Evolution Story – </a:t>
            </a:r>
            <a:r>
              <a:rPr lang="de-CH" b="0" dirty="0">
                <a:solidFill>
                  <a:srgbClr val="0070C0"/>
                </a:solidFill>
                <a:hlinkClick r:id="rId7" tooltip="Ursprüngliche URL:&#10;https://www.youtube.com/watch?v=76Zpndul3fU&#10;&#10;Klicken Sie, um dem Link zu folgen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https://www.youtube.com/watch?v=76Zpndul3fU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>
                <a:solidFill>
                  <a:srgbClr val="0070C0"/>
                </a:solidFill>
              </a:rPr>
              <a:t>API </a:t>
            </a:r>
            <a:r>
              <a:rPr lang="de-CH" b="0" dirty="0" err="1">
                <a:solidFill>
                  <a:srgbClr val="0070C0"/>
                </a:solidFill>
              </a:rPr>
              <a:t>Throwdown</a:t>
            </a:r>
            <a:r>
              <a:rPr lang="de-CH" b="0" dirty="0">
                <a:solidFill>
                  <a:srgbClr val="0070C0"/>
                </a:solidFill>
              </a:rPr>
              <a:t>: RPC </a:t>
            </a:r>
            <a:r>
              <a:rPr lang="de-CH" b="0" dirty="0" err="1">
                <a:solidFill>
                  <a:srgbClr val="0070C0"/>
                </a:solidFill>
              </a:rPr>
              <a:t>vs</a:t>
            </a:r>
            <a:r>
              <a:rPr lang="de-CH" b="0" dirty="0">
                <a:solidFill>
                  <a:srgbClr val="0070C0"/>
                </a:solidFill>
              </a:rPr>
              <a:t> REST </a:t>
            </a:r>
            <a:r>
              <a:rPr lang="de-CH" b="0" dirty="0" err="1">
                <a:solidFill>
                  <a:srgbClr val="0070C0"/>
                </a:solidFill>
              </a:rPr>
              <a:t>vs</a:t>
            </a:r>
            <a:r>
              <a:rPr lang="de-CH" b="0" dirty="0">
                <a:solidFill>
                  <a:srgbClr val="0070C0"/>
                </a:solidFill>
              </a:rPr>
              <a:t> </a:t>
            </a:r>
            <a:r>
              <a:rPr lang="de-CH" b="0" dirty="0" err="1">
                <a:solidFill>
                  <a:srgbClr val="0070C0"/>
                </a:solidFill>
              </a:rPr>
              <a:t>GraphQL</a:t>
            </a:r>
            <a:r>
              <a:rPr lang="de-CH" b="0" dirty="0">
                <a:solidFill>
                  <a:srgbClr val="0070C0"/>
                </a:solidFill>
              </a:rPr>
              <a:t> – </a:t>
            </a:r>
            <a:r>
              <a:rPr lang="de-CH" b="0" dirty="0">
                <a:solidFill>
                  <a:srgbClr val="0070C0"/>
                </a:solidFill>
                <a:hlinkClick r:id="rId8" tooltip="Ursprüngliche URL:&#10;https://www.youtube.com/watch?v=IvsANO0qZEg&#10;&#10;Klicken Sie, um dem Link zu folgen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https://www.youtube.com/watch?v=IvsANO0qZEg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b="0" dirty="0" err="1">
                <a:solidFill>
                  <a:srgbClr val="0070C0"/>
                </a:solidFill>
              </a:rPr>
              <a:t>GraphQL</a:t>
            </a:r>
            <a:r>
              <a:rPr lang="de-CH" b="0" dirty="0">
                <a:solidFill>
                  <a:srgbClr val="0070C0"/>
                </a:solidFill>
              </a:rPr>
              <a:t>, gRPC </a:t>
            </a:r>
            <a:r>
              <a:rPr lang="de-CH" b="0" dirty="0" err="1">
                <a:solidFill>
                  <a:srgbClr val="0070C0"/>
                </a:solidFill>
              </a:rPr>
              <a:t>or</a:t>
            </a:r>
            <a:r>
              <a:rPr lang="de-CH" b="0" dirty="0">
                <a:solidFill>
                  <a:srgbClr val="0070C0"/>
                </a:solidFill>
              </a:rPr>
              <a:t> REST? </a:t>
            </a:r>
            <a:r>
              <a:rPr lang="de-CH" b="0" dirty="0" err="1">
                <a:solidFill>
                  <a:srgbClr val="0070C0"/>
                </a:solidFill>
              </a:rPr>
              <a:t>Resolving</a:t>
            </a:r>
            <a:r>
              <a:rPr lang="de-CH" b="0" dirty="0">
                <a:solidFill>
                  <a:srgbClr val="0070C0"/>
                </a:solidFill>
              </a:rPr>
              <a:t> </a:t>
            </a:r>
            <a:r>
              <a:rPr lang="de-CH" b="0" dirty="0" err="1">
                <a:solidFill>
                  <a:srgbClr val="0070C0"/>
                </a:solidFill>
              </a:rPr>
              <a:t>the</a:t>
            </a:r>
            <a:r>
              <a:rPr lang="de-CH" b="0" dirty="0">
                <a:solidFill>
                  <a:srgbClr val="0070C0"/>
                </a:solidFill>
              </a:rPr>
              <a:t> API </a:t>
            </a:r>
            <a:r>
              <a:rPr lang="de-CH" b="0" dirty="0" err="1">
                <a:solidFill>
                  <a:srgbClr val="0070C0"/>
                </a:solidFill>
              </a:rPr>
              <a:t>Developer's</a:t>
            </a:r>
            <a:r>
              <a:rPr lang="de-CH" b="0" dirty="0">
                <a:solidFill>
                  <a:srgbClr val="0070C0"/>
                </a:solidFill>
              </a:rPr>
              <a:t> Dilemma – </a:t>
            </a:r>
            <a:r>
              <a:rPr lang="de-CH" b="0" dirty="0">
                <a:solidFill>
                  <a:srgbClr val="0070C0"/>
                </a:solidFill>
                <a:hlinkClick r:id="rId9" tooltip="Ursprüngliche URL:&#10;https://www.youtube.com/watch?v=l_P6m3JTyp0&#10;&#10;Klicken Sie, um dem Link zu folgen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https://www.youtube.com/watch?v=l_P6m3JTyp0</a:t>
            </a: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E4F656-F5A5-4E85-551C-7D815F50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Infos – </a:t>
            </a:r>
            <a:r>
              <a:rPr lang="de-DE" dirty="0" err="1"/>
              <a:t>Youtube</a:t>
            </a:r>
            <a:r>
              <a:rPr lang="de-DE" dirty="0"/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268455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</a:t>
            </a:r>
            <a:r>
              <a:rPr lang="de-CH" dirty="0" err="1"/>
              <a:t>Protobuf</a:t>
            </a:r>
            <a:r>
              <a:rPr lang="de-CH" dirty="0"/>
              <a:t> 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268760"/>
            <a:ext cx="11560503" cy="485740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B050"/>
                </a:solidFill>
              </a:rPr>
              <a:t>XML / JSON </a:t>
            </a:r>
            <a:r>
              <a:rPr lang="de-CH" dirty="0" err="1">
                <a:solidFill>
                  <a:srgbClr val="00B050"/>
                </a:solidFill>
              </a:rPr>
              <a:t>done</a:t>
            </a:r>
            <a:r>
              <a:rPr lang="de-CH" dirty="0">
                <a:solidFill>
                  <a:srgbClr val="00B050"/>
                </a:solidFill>
              </a:rPr>
              <a:t> </a:t>
            </a:r>
            <a:r>
              <a:rPr lang="de-CH" dirty="0" err="1">
                <a:solidFill>
                  <a:srgbClr val="00B050"/>
                </a:solidFill>
              </a:rPr>
              <a:t>right</a:t>
            </a:r>
            <a:r>
              <a:rPr lang="de-CH" dirty="0">
                <a:solidFill>
                  <a:srgbClr val="00B050"/>
                </a:solidFill>
              </a:rPr>
              <a:t>, also, nur kleiner, schneller und einfacher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de-CH" b="0" dirty="0"/>
          </a:p>
          <a:p>
            <a:pPr marL="0" indent="0">
              <a:buNone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Um Nachrichten oder Informationen per RPC auszutauschen, benötigt man eine Schnittstelle – Service</a:t>
            </a: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  <a:cs typeface="Arial"/>
              </a:rPr>
              <a:t>IDL (Interface Definition Language)</a:t>
            </a:r>
            <a:r>
              <a:rPr lang="en-US" dirty="0">
                <a:solidFill>
                  <a:srgbClr val="333333"/>
                </a:solidFill>
                <a:cs typeface="Arial"/>
              </a:rPr>
              <a:t>​​ </a:t>
            </a:r>
            <a:r>
              <a:rPr lang="de-CH" dirty="0">
                <a:solidFill>
                  <a:srgbClr val="0070C0"/>
                </a:solidFill>
                <a:cs typeface="Arial"/>
              </a:rPr>
              <a:t>zur Beschreibung von RPC-Schnittstellen </a:t>
            </a:r>
            <a:r>
              <a:rPr lang="en-US" dirty="0">
                <a:solidFill>
                  <a:srgbClr val="333333"/>
                </a:solidFill>
                <a:cs typeface="Arial"/>
              </a:rPr>
              <a:t>​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333333"/>
              </a:solidFill>
              <a:cs typeface="Arial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333333"/>
              </a:solidFill>
              <a:cs typeface="Arial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333333"/>
              </a:solidFill>
              <a:cs typeface="Arial"/>
            </a:endParaRPr>
          </a:p>
          <a:p>
            <a:pPr marL="0" indent="0">
              <a:buNone/>
            </a:pPr>
            <a:endParaRPr lang="de-CH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179388" indent="-179388"/>
            <a:endParaRPr lang="en-US" dirty="0">
              <a:solidFill>
                <a:srgbClr val="333333"/>
              </a:solidFill>
              <a:cs typeface="Arial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6F1E076-74BB-F23F-6512-8F4666317DCC}"/>
              </a:ext>
            </a:extLst>
          </p:cNvPr>
          <p:cNvSpPr/>
          <p:nvPr/>
        </p:nvSpPr>
        <p:spPr>
          <a:xfrm>
            <a:off x="744035" y="168098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message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Person {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name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1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>
                <a:solidFill>
                  <a:srgbClr val="000080"/>
                </a:solidFill>
              </a:rPr>
              <a:t>int32 </a:t>
            </a:r>
            <a:r>
              <a:rPr lang="de-CH" dirty="0" err="1"/>
              <a:t>id</a:t>
            </a:r>
            <a:r>
              <a:rPr lang="de-CH" dirty="0"/>
              <a:t> = </a:t>
            </a:r>
            <a:r>
              <a:rPr lang="de-CH" dirty="0">
                <a:solidFill>
                  <a:srgbClr val="0000FF"/>
                </a:solidFill>
              </a:rPr>
              <a:t>2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 err="1">
                <a:solidFill>
                  <a:srgbClr val="000080"/>
                </a:solidFill>
              </a:rPr>
              <a:t>string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email = </a:t>
            </a:r>
            <a:r>
              <a:rPr lang="de-CH" dirty="0">
                <a:solidFill>
                  <a:srgbClr val="0000FF"/>
                </a:solidFill>
              </a:rPr>
              <a:t>3</a:t>
            </a:r>
            <a:r>
              <a:rPr lang="de-CH" dirty="0"/>
              <a:t>;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7FD669-53B2-2E24-6D5B-B290A785CA9F}"/>
              </a:ext>
            </a:extLst>
          </p:cNvPr>
          <p:cNvSpPr/>
          <p:nvPr/>
        </p:nvSpPr>
        <p:spPr>
          <a:xfrm>
            <a:off x="744035" y="4877027"/>
            <a:ext cx="721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err="1">
                <a:solidFill>
                  <a:srgbClr val="000080"/>
                </a:solidFill>
              </a:rPr>
              <a:t>service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 err="1"/>
              <a:t>SearchService</a:t>
            </a:r>
            <a:r>
              <a:rPr lang="de-CH" dirty="0"/>
              <a:t> {</a:t>
            </a:r>
            <a:br>
              <a:rPr lang="de-CH" dirty="0"/>
            </a:br>
            <a:r>
              <a:rPr lang="de-CH" dirty="0"/>
              <a:t>    </a:t>
            </a:r>
            <a:r>
              <a:rPr lang="de-CH" b="1" dirty="0" err="1">
                <a:solidFill>
                  <a:srgbClr val="000080"/>
                </a:solidFill>
              </a:rPr>
              <a:t>rpc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Search(</a:t>
            </a:r>
            <a:r>
              <a:rPr lang="de-CH" dirty="0" err="1"/>
              <a:t>SearchRequest</a:t>
            </a:r>
            <a:r>
              <a:rPr lang="de-CH" dirty="0"/>
              <a:t>) </a:t>
            </a:r>
            <a:r>
              <a:rPr lang="de-CH" b="1" dirty="0" err="1">
                <a:solidFill>
                  <a:srgbClr val="000080"/>
                </a:solidFill>
              </a:rPr>
              <a:t>returns</a:t>
            </a:r>
            <a:r>
              <a:rPr lang="de-CH" b="1" dirty="0">
                <a:solidFill>
                  <a:srgbClr val="000080"/>
                </a:solidFill>
              </a:rPr>
              <a:t> </a:t>
            </a:r>
            <a:r>
              <a:rPr lang="de-CH" dirty="0"/>
              <a:t>(</a:t>
            </a:r>
            <a:r>
              <a:rPr lang="de-CH" dirty="0" err="1"/>
              <a:t>SearchResponse</a:t>
            </a:r>
            <a:r>
              <a:rPr lang="de-CH" dirty="0"/>
              <a:t>);</a:t>
            </a:r>
            <a:br>
              <a:rPr lang="de-CH" dirty="0"/>
            </a:br>
            <a:r>
              <a:rPr lang="de-CH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169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Real World 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b="0" dirty="0"/>
          </a:p>
          <a:p>
            <a:endParaRPr lang="de-CH" b="0" dirty="0">
              <a:solidFill>
                <a:schemeClr val="tx1"/>
              </a:solidFill>
              <a:sym typeface="Wingdings" pitchFamily="2" charset="2"/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A12B03-F3D2-0646-8BB8-B5B84C3F1175}"/>
              </a:ext>
            </a:extLst>
          </p:cNvPr>
          <p:cNvSpPr/>
          <p:nvPr/>
        </p:nvSpPr>
        <p:spPr>
          <a:xfrm>
            <a:off x="110727" y="1102578"/>
            <a:ext cx="1197054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adcubum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syrius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productmgmt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productadministration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productcatalogue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bl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api</a:t>
            </a:r>
            <a:r>
              <a:rPr lang="de-CH" sz="1600" b="1" dirty="0">
                <a:solidFill>
                  <a:srgbClr val="008000"/>
                </a:solidFill>
              </a:rPr>
              <a:t>/v6/</a:t>
            </a:r>
            <a:r>
              <a:rPr lang="de-CH" sz="1600" b="1" dirty="0" err="1">
                <a:solidFill>
                  <a:srgbClr val="008000"/>
                </a:solidFill>
              </a:rPr>
              <a:t>alert.proto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adcubum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syrius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productmgmt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productadministration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productcatalogue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bl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api</a:t>
            </a:r>
            <a:r>
              <a:rPr lang="de-CH" sz="1600" b="1" dirty="0">
                <a:solidFill>
                  <a:srgbClr val="008000"/>
                </a:solidFill>
              </a:rPr>
              <a:t>/v6/</a:t>
            </a:r>
            <a:r>
              <a:rPr lang="de-CH" sz="1600" b="1" dirty="0" err="1">
                <a:solidFill>
                  <a:srgbClr val="008000"/>
                </a:solidFill>
              </a:rPr>
              <a:t>datatypes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datetime.proto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adcubum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syrius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productmgmt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productadministration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productcatalogue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bl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api</a:t>
            </a:r>
            <a:r>
              <a:rPr lang="de-CH" sz="1600" b="1" dirty="0">
                <a:solidFill>
                  <a:srgbClr val="008000"/>
                </a:solidFill>
              </a:rPr>
              <a:t>/v6/</a:t>
            </a:r>
            <a:r>
              <a:rPr lang="de-CH" sz="1600" b="1" dirty="0" err="1">
                <a:solidFill>
                  <a:srgbClr val="008000"/>
                </a:solidFill>
              </a:rPr>
              <a:t>datatypes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uuid.proto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adcubum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syrius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productmgmt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productadministration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productcatalogue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bl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api</a:t>
            </a:r>
            <a:r>
              <a:rPr lang="de-CH" sz="1600" b="1" dirty="0">
                <a:solidFill>
                  <a:srgbClr val="008000"/>
                </a:solidFill>
              </a:rPr>
              <a:t>/v6/</a:t>
            </a:r>
            <a:r>
              <a:rPr lang="de-CH" sz="1600" b="1" dirty="0" err="1">
                <a:solidFill>
                  <a:srgbClr val="008000"/>
                </a:solidFill>
              </a:rPr>
              <a:t>product_bundle.proto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adcubum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syrius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productmgmt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productadministration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productcatalogue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bl</a:t>
            </a:r>
            <a:r>
              <a:rPr lang="de-CH" sz="1600" b="1" dirty="0">
                <a:solidFill>
                  <a:srgbClr val="008000"/>
                </a:solidFill>
              </a:rPr>
              <a:t>/</a:t>
            </a:r>
            <a:r>
              <a:rPr lang="de-CH" sz="1600" b="1" dirty="0" err="1">
                <a:solidFill>
                  <a:srgbClr val="008000"/>
                </a:solidFill>
              </a:rPr>
              <a:t>api</a:t>
            </a:r>
            <a:r>
              <a:rPr lang="de-CH" sz="1600" b="1" dirty="0">
                <a:solidFill>
                  <a:srgbClr val="008000"/>
                </a:solidFill>
              </a:rPr>
              <a:t>/v6/</a:t>
            </a:r>
            <a:r>
              <a:rPr lang="de-CH" sz="1600" b="1" dirty="0" err="1">
                <a:solidFill>
                  <a:srgbClr val="008000"/>
                </a:solidFill>
              </a:rPr>
              <a:t>product_bundle_context.proto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import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b="1" dirty="0" err="1">
                <a:solidFill>
                  <a:srgbClr val="008000"/>
                </a:solidFill>
              </a:rPr>
              <a:t>google</a:t>
            </a:r>
            <a:r>
              <a:rPr lang="de-CH" sz="1600" b="1" dirty="0">
                <a:solidFill>
                  <a:srgbClr val="008000"/>
                </a:solidFill>
              </a:rPr>
              <a:t>/type/</a:t>
            </a:r>
            <a:r>
              <a:rPr lang="de-CH" sz="1600" b="1" dirty="0" err="1">
                <a:solidFill>
                  <a:srgbClr val="008000"/>
                </a:solidFill>
              </a:rPr>
              <a:t>date.proto</a:t>
            </a:r>
            <a:r>
              <a:rPr lang="de-CH" sz="1600" b="1" dirty="0">
                <a:solidFill>
                  <a:srgbClr val="008000"/>
                </a:solidFill>
              </a:rPr>
              <a:t>"</a:t>
            </a:r>
            <a:r>
              <a:rPr lang="de-CH" sz="1600" dirty="0"/>
              <a:t>;</a:t>
            </a:r>
            <a:br>
              <a:rPr lang="de-CH" sz="1600" dirty="0"/>
            </a:br>
            <a:br>
              <a:rPr lang="de-CH" sz="1600" dirty="0"/>
            </a:br>
            <a:r>
              <a:rPr lang="de-CH" sz="1600" b="1" dirty="0" err="1">
                <a:solidFill>
                  <a:srgbClr val="000080"/>
                </a:solidFill>
              </a:rPr>
              <a:t>service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AddService</a:t>
            </a:r>
            <a:r>
              <a:rPr lang="de-CH" sz="1600" dirty="0"/>
              <a:t> {</a:t>
            </a:r>
            <a:br>
              <a:rPr lang="de-CH" sz="1600" dirty="0"/>
            </a:br>
            <a:br>
              <a:rPr lang="de-CH" sz="1600" dirty="0"/>
            </a:br>
            <a:r>
              <a:rPr lang="de-CH" sz="1600" dirty="0"/>
              <a:t>  </a:t>
            </a:r>
            <a:r>
              <a:rPr lang="de-CH" sz="1600" i="1" dirty="0">
                <a:solidFill>
                  <a:srgbClr val="808080"/>
                </a:solidFill>
              </a:rPr>
              <a:t>// </a:t>
            </a:r>
            <a:r>
              <a:rPr lang="de-CH" sz="1600" i="1" dirty="0" err="1">
                <a:solidFill>
                  <a:srgbClr val="808080"/>
                </a:solidFill>
              </a:rPr>
              <a:t>Adds</a:t>
            </a:r>
            <a:r>
              <a:rPr lang="de-CH" sz="1600" i="1" dirty="0">
                <a:solidFill>
                  <a:srgbClr val="808080"/>
                </a:solidFill>
              </a:rPr>
              <a:t> a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to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with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given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values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// </a:t>
            </a:r>
            <a:r>
              <a:rPr lang="de-CH" sz="1600" i="1" dirty="0" err="1">
                <a:solidFill>
                  <a:srgbClr val="808080"/>
                </a:solidFill>
              </a:rPr>
              <a:t>returning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new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containing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added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object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if</a:t>
            </a:r>
            <a:r>
              <a:rPr lang="de-CH" sz="1600" i="1" dirty="0">
                <a:solidFill>
                  <a:srgbClr val="808080"/>
                </a:solidFill>
              </a:rPr>
              <a:t> possible.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</a:t>
            </a:r>
            <a:r>
              <a:rPr lang="de-CH" sz="1600" b="1" dirty="0" err="1">
                <a:solidFill>
                  <a:srgbClr val="000080"/>
                </a:solidFill>
              </a:rPr>
              <a:t>rpc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AddProductBundle</a:t>
            </a:r>
            <a:r>
              <a:rPr lang="de-CH" sz="1600" dirty="0"/>
              <a:t>(</a:t>
            </a:r>
            <a:r>
              <a:rPr lang="de-CH" sz="1600" dirty="0" err="1"/>
              <a:t>AddProductBundleRequest</a:t>
            </a:r>
            <a:r>
              <a:rPr lang="de-CH" sz="1600" dirty="0"/>
              <a:t>) </a:t>
            </a:r>
            <a:r>
              <a:rPr lang="de-CH" sz="1600" b="1" dirty="0" err="1">
                <a:solidFill>
                  <a:srgbClr val="000080"/>
                </a:solidFill>
              </a:rPr>
              <a:t>returns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/>
              <a:t>(</a:t>
            </a:r>
            <a:r>
              <a:rPr lang="de-CH" sz="1600" dirty="0" err="1"/>
              <a:t>AddProductBundleResponse</a:t>
            </a:r>
            <a:r>
              <a:rPr lang="de-CH" sz="1600" dirty="0"/>
              <a:t>);</a:t>
            </a:r>
            <a:br>
              <a:rPr lang="de-CH" sz="1600" dirty="0"/>
            </a:br>
            <a:endParaRPr lang="de-CH" sz="1600" dirty="0"/>
          </a:p>
          <a:p>
            <a:r>
              <a:rPr lang="de-CH" sz="1600" dirty="0"/>
              <a:t>  </a:t>
            </a:r>
            <a:r>
              <a:rPr lang="de-CH" sz="1600" i="1" dirty="0">
                <a:solidFill>
                  <a:srgbClr val="808080"/>
                </a:solidFill>
              </a:rPr>
              <a:t>// </a:t>
            </a:r>
            <a:r>
              <a:rPr lang="de-CH" sz="1600" i="1" dirty="0" err="1">
                <a:solidFill>
                  <a:srgbClr val="808080"/>
                </a:solidFill>
              </a:rPr>
              <a:t>Adds</a:t>
            </a:r>
            <a:r>
              <a:rPr lang="de-CH" sz="1600" i="1" dirty="0">
                <a:solidFill>
                  <a:srgbClr val="808080"/>
                </a:solidFill>
              </a:rPr>
              <a:t> a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to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with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given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values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// </a:t>
            </a:r>
            <a:r>
              <a:rPr lang="de-CH" sz="1600" i="1" dirty="0" err="1">
                <a:solidFill>
                  <a:srgbClr val="808080"/>
                </a:solidFill>
              </a:rPr>
              <a:t>returning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new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containing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added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object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if</a:t>
            </a:r>
            <a:r>
              <a:rPr lang="de-CH" sz="1600" i="1" dirty="0">
                <a:solidFill>
                  <a:srgbClr val="808080"/>
                </a:solidFill>
              </a:rPr>
              <a:t> possible.</a:t>
            </a:r>
            <a:br>
              <a:rPr lang="de-CH" sz="1600" i="1" dirty="0">
                <a:solidFill>
                  <a:srgbClr val="808080"/>
                </a:solidFill>
              </a:rPr>
            </a:br>
            <a:endParaRPr lang="de-CH" sz="1600" i="1" dirty="0">
              <a:solidFill>
                <a:srgbClr val="808080"/>
              </a:solidFill>
            </a:endParaRPr>
          </a:p>
          <a:p>
            <a:r>
              <a:rPr lang="de-CH" sz="1600" i="1" dirty="0">
                <a:solidFill>
                  <a:srgbClr val="808080"/>
                </a:solidFill>
              </a:rPr>
              <a:t>  </a:t>
            </a:r>
            <a:r>
              <a:rPr lang="de-CH" sz="1600" b="1" dirty="0" err="1">
                <a:solidFill>
                  <a:srgbClr val="000080"/>
                </a:solidFill>
              </a:rPr>
              <a:t>rpc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AddProduct</a:t>
            </a:r>
            <a:r>
              <a:rPr lang="de-CH" sz="1600" dirty="0"/>
              <a:t>(</a:t>
            </a:r>
            <a:r>
              <a:rPr lang="de-CH" sz="1600" dirty="0" err="1"/>
              <a:t>AddProductRequest</a:t>
            </a:r>
            <a:r>
              <a:rPr lang="de-CH" sz="1600" dirty="0"/>
              <a:t>) </a:t>
            </a:r>
            <a:r>
              <a:rPr lang="de-CH" sz="1600" b="1" dirty="0" err="1">
                <a:solidFill>
                  <a:srgbClr val="000080"/>
                </a:solidFill>
              </a:rPr>
              <a:t>returns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/>
              <a:t>(</a:t>
            </a:r>
            <a:r>
              <a:rPr lang="de-CH" sz="1600" dirty="0" err="1"/>
              <a:t>AddProductResponse</a:t>
            </a:r>
            <a:r>
              <a:rPr lang="de-CH" sz="1600" dirty="0"/>
              <a:t>);</a:t>
            </a:r>
            <a:br>
              <a:rPr lang="de-CH" sz="1600" dirty="0"/>
            </a:br>
            <a:endParaRPr lang="de-CH" sz="1600" dirty="0"/>
          </a:p>
          <a:p>
            <a:r>
              <a:rPr lang="de-CH" sz="1600" dirty="0"/>
              <a:t>  </a:t>
            </a:r>
            <a:r>
              <a:rPr lang="de-CH" sz="1600" i="1" dirty="0">
                <a:solidFill>
                  <a:srgbClr val="808080"/>
                </a:solidFill>
              </a:rPr>
              <a:t>// </a:t>
            </a:r>
            <a:r>
              <a:rPr lang="de-CH" sz="1600" i="1" dirty="0" err="1">
                <a:solidFill>
                  <a:srgbClr val="808080"/>
                </a:solidFill>
              </a:rPr>
              <a:t>Adds</a:t>
            </a:r>
            <a:r>
              <a:rPr lang="de-CH" sz="1600" i="1" dirty="0">
                <a:solidFill>
                  <a:srgbClr val="808080"/>
                </a:solidFill>
              </a:rPr>
              <a:t> an </a:t>
            </a:r>
            <a:r>
              <a:rPr lang="de-CH" sz="1600" i="1" dirty="0" err="1">
                <a:solidFill>
                  <a:srgbClr val="808080"/>
                </a:solidFill>
              </a:rPr>
              <a:t>insured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interest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to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with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given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values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// </a:t>
            </a:r>
            <a:r>
              <a:rPr lang="de-CH" sz="1600" i="1" dirty="0" err="1">
                <a:solidFill>
                  <a:srgbClr val="808080"/>
                </a:solidFill>
              </a:rPr>
              <a:t>returning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new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product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bundle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structure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containing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the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added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object</a:t>
            </a:r>
            <a:r>
              <a:rPr lang="de-CH" sz="1600" i="1" dirty="0">
                <a:solidFill>
                  <a:srgbClr val="808080"/>
                </a:solidFill>
              </a:rPr>
              <a:t> </a:t>
            </a:r>
            <a:r>
              <a:rPr lang="de-CH" sz="1600" i="1" dirty="0" err="1">
                <a:solidFill>
                  <a:srgbClr val="808080"/>
                </a:solidFill>
              </a:rPr>
              <a:t>if</a:t>
            </a:r>
            <a:r>
              <a:rPr lang="de-CH" sz="1600" i="1" dirty="0">
                <a:solidFill>
                  <a:srgbClr val="808080"/>
                </a:solidFill>
              </a:rPr>
              <a:t> possible.</a:t>
            </a:r>
            <a:br>
              <a:rPr lang="de-CH" sz="1600" i="1" dirty="0">
                <a:solidFill>
                  <a:srgbClr val="808080"/>
                </a:solidFill>
              </a:rPr>
            </a:br>
            <a:r>
              <a:rPr lang="de-CH" sz="1600" i="1" dirty="0">
                <a:solidFill>
                  <a:srgbClr val="808080"/>
                </a:solidFill>
              </a:rPr>
              <a:t>  </a:t>
            </a:r>
            <a:r>
              <a:rPr lang="de-CH" sz="1600" b="1" dirty="0" err="1">
                <a:solidFill>
                  <a:srgbClr val="000080"/>
                </a:solidFill>
              </a:rPr>
              <a:t>rpc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 err="1"/>
              <a:t>AddInsuredInterest</a:t>
            </a:r>
            <a:r>
              <a:rPr lang="de-CH" sz="1600" dirty="0"/>
              <a:t>(</a:t>
            </a:r>
            <a:r>
              <a:rPr lang="de-CH" sz="1600" dirty="0" err="1"/>
              <a:t>AddInsuredInterestRequest</a:t>
            </a:r>
            <a:r>
              <a:rPr lang="de-CH" sz="1600" dirty="0"/>
              <a:t>) </a:t>
            </a:r>
            <a:r>
              <a:rPr lang="de-CH" sz="1600" b="1" dirty="0" err="1">
                <a:solidFill>
                  <a:srgbClr val="000080"/>
                </a:solidFill>
              </a:rPr>
              <a:t>returns</a:t>
            </a:r>
            <a:r>
              <a:rPr lang="de-CH" sz="1600" b="1" dirty="0">
                <a:solidFill>
                  <a:srgbClr val="000080"/>
                </a:solidFill>
              </a:rPr>
              <a:t> </a:t>
            </a:r>
            <a:r>
              <a:rPr lang="de-CH" sz="1600" dirty="0"/>
              <a:t>(</a:t>
            </a:r>
            <a:r>
              <a:rPr lang="de-CH" sz="1600" dirty="0" err="1"/>
              <a:t>AddInsuredInterestResponse</a:t>
            </a:r>
            <a:r>
              <a:rPr lang="de-CH" sz="1600" dirty="0"/>
              <a:t>);</a:t>
            </a:r>
          </a:p>
          <a:p>
            <a:endParaRPr lang="de-CH" sz="1600" dirty="0"/>
          </a:p>
          <a:p>
            <a:r>
              <a:rPr lang="de-CH" sz="1600" dirty="0"/>
              <a:t>…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3375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Kommunikation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Prinzipieller Kommunikationsablauf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CH" dirty="0">
                <a:solidFill>
                  <a:srgbClr val="0070C0"/>
                </a:solidFill>
              </a:rPr>
              <a:t>Auch die Services werden in .</a:t>
            </a:r>
            <a:r>
              <a:rPr lang="de-CH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</a:t>
            </a:r>
            <a:r>
              <a:rPr lang="de-CH" dirty="0">
                <a:solidFill>
                  <a:srgbClr val="0070C0"/>
                </a:solidFill>
              </a:rPr>
              <a:t>-Dateien definiert und der </a:t>
            </a:r>
            <a:r>
              <a:rPr lang="de-CH" dirty="0" err="1">
                <a:solidFill>
                  <a:srgbClr val="0070C0"/>
                </a:solidFill>
              </a:rPr>
              <a:t>Protobuf</a:t>
            </a:r>
            <a:r>
              <a:rPr lang="de-CH" dirty="0">
                <a:solidFill>
                  <a:srgbClr val="0070C0"/>
                </a:solidFill>
              </a:rPr>
              <a:t>-Compiler generiert den Code für die Stubs und Skeletons in der von Ihnen gewählten Sprache.</a:t>
            </a: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F2837-BD27-41F9-1827-38061421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66" y="1628098"/>
            <a:ext cx="6069868" cy="39611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8ACF154-D9C5-9E43-98BC-7EC64AE74BF0}"/>
              </a:ext>
            </a:extLst>
          </p:cNvPr>
          <p:cNvSpPr/>
          <p:nvPr/>
        </p:nvSpPr>
        <p:spPr>
          <a:xfrm>
            <a:off x="360000" y="6447446"/>
            <a:ext cx="7199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https://speedscale.com/2022/02/17/using-grpc-with-python/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591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GRPC Basics Codegenerierung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de-CH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0E00CC-672B-BD00-4B15-46668463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93" y="1133061"/>
            <a:ext cx="10544214" cy="52199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B548F22-18E3-31BC-ADB5-97F0FA0E7DC5}"/>
              </a:ext>
            </a:extLst>
          </p:cNvPr>
          <p:cNvSpPr/>
          <p:nvPr/>
        </p:nvSpPr>
        <p:spPr>
          <a:xfrm>
            <a:off x="0" y="6488668"/>
            <a:ext cx="9171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https://developers.google.com/protocol-buffers/docs/overview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125742507"/>
      </p:ext>
    </p:extLst>
  </p:cSld>
  <p:clrMapOvr>
    <a:masterClrMapping/>
  </p:clrMapOvr>
</p:sld>
</file>

<file path=ppt/theme/theme1.xml><?xml version="1.0" encoding="utf-8"?>
<a:theme xmlns:a="http://schemas.openxmlformats.org/drawingml/2006/main" name="Adcubum Master">
  <a:themeElements>
    <a:clrScheme name="Adcubum Farben">
      <a:dk1>
        <a:srgbClr val="333333"/>
      </a:dk1>
      <a:lt1>
        <a:sysClr val="window" lastClr="FFFFFF"/>
      </a:lt1>
      <a:dk2>
        <a:srgbClr val="9B333F"/>
      </a:dk2>
      <a:lt2>
        <a:srgbClr val="608049"/>
      </a:lt2>
      <a:accent1>
        <a:srgbClr val="003070"/>
      </a:accent1>
      <a:accent2>
        <a:srgbClr val="3E9EB6"/>
      </a:accent2>
      <a:accent3>
        <a:srgbClr val="769E59"/>
      </a:accent3>
      <a:accent4>
        <a:srgbClr val="F0BD62"/>
      </a:accent4>
      <a:accent5>
        <a:srgbClr val="C04A51"/>
      </a:accent5>
      <a:accent6>
        <a:srgbClr val="B18266"/>
      </a:accent6>
      <a:hlink>
        <a:srgbClr val="3E9EB6"/>
      </a:hlink>
      <a:folHlink>
        <a:srgbClr val="3333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rgbClr val="515151"/>
          </a:solidFill>
        </a:ln>
      </a:spPr>
      <a:bodyPr rot="0" spcFirstLastPara="0" vertOverflow="overflow" horzOverflow="overflow" vert="horz" wrap="square" lIns="91440" tIns="90000" rIns="91440" bIns="9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rgbClr val="51515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noAutofit/>
      </a:bodyPr>
      <a:lstStyle>
        <a:defPPr marL="179388" indent="-179388">
          <a:spcBef>
            <a:spcPts val="0"/>
          </a:spcBef>
          <a:buFont typeface="Arial" panose="020B0604020202020204" pitchFamily="34" charset="0"/>
          <a:buChar char="•"/>
          <a:defRPr sz="2000" dirty="0" err="1" smtClean="0">
            <a:solidFill>
              <a:srgbClr val="5A5A5A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cubum_Master.pptx" id="{0AE8A195-DFA0-432C-A615-2FEC964AE6E4}" vid="{83685700-0777-4818-841F-31B46C30C99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37467732F3354D9E3829485EEFE821" ma:contentTypeVersion="11" ma:contentTypeDescription="Create a new document." ma:contentTypeScope="" ma:versionID="e21eeecf312cd30f779a0a54f0a05226">
  <xsd:schema xmlns:xsd="http://www.w3.org/2001/XMLSchema" xmlns:xs="http://www.w3.org/2001/XMLSchema" xmlns:p="http://schemas.microsoft.com/office/2006/metadata/properties" xmlns:ns2="83aaa458-22dc-436d-a1ef-0e7c74f77378" xmlns:ns3="308c1bfa-e2a6-4f2b-9d2c-2296db6cfcc8" targetNamespace="http://schemas.microsoft.com/office/2006/metadata/properties" ma:root="true" ma:fieldsID="501c871be1bb6a9abd4c35434c3391e3" ns2:_="" ns3:_="">
    <xsd:import namespace="83aaa458-22dc-436d-a1ef-0e7c74f77378"/>
    <xsd:import namespace="308c1bfa-e2a6-4f2b-9d2c-2296db6cfc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aa458-22dc-436d-a1ef-0e7c74f773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c1bfa-e2a6-4f2b-9d2c-2296db6cfc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77734C-3118-487B-8B05-7F37E1EED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aaa458-22dc-436d-a1ef-0e7c74f77378"/>
    <ds:schemaRef ds:uri="308c1bfa-e2a6-4f2b-9d2c-2296db6cfc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2194C7-89EB-496F-89C4-8B18307527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91D64-5A3C-4EEA-ADEA-C47435B275FD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83aaa458-22dc-436d-a1ef-0e7c74f77378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Adcubum Master</Template>
  <TotalTime>0</TotalTime>
  <Words>3017</Words>
  <Application>Microsoft Macintosh PowerPoint</Application>
  <PresentationFormat>Breitbild</PresentationFormat>
  <Paragraphs>343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0" baseType="lpstr">
      <vt:lpstr>Arial</vt:lpstr>
      <vt:lpstr>Arial,Sans-Serif</vt:lpstr>
      <vt:lpstr>Calibri</vt:lpstr>
      <vt:lpstr>Cambria Math</vt:lpstr>
      <vt:lpstr>Consolas</vt:lpstr>
      <vt:lpstr>Neue Helvetica for ac</vt:lpstr>
      <vt:lpstr>Segoe UI</vt:lpstr>
      <vt:lpstr>var(--devsite-code-font-family)</vt:lpstr>
      <vt:lpstr>Wingdings</vt:lpstr>
      <vt:lpstr>Adcubum Master</vt:lpstr>
      <vt:lpstr>PowerPoint-Präsentation</vt:lpstr>
      <vt:lpstr>Agenda</vt:lpstr>
      <vt:lpstr>Motivation und Intro  </vt:lpstr>
      <vt:lpstr>GRPC Basics</vt:lpstr>
      <vt:lpstr>GRPC Basics Protobuf I</vt:lpstr>
      <vt:lpstr>GRPC Basics Protobuf II</vt:lpstr>
      <vt:lpstr>GRPC Real World Services</vt:lpstr>
      <vt:lpstr>GRPC Basics Kommunikation </vt:lpstr>
      <vt:lpstr>GRPC Basics Codegenerierung</vt:lpstr>
      <vt:lpstr>GRPC Basics Codegenerierung II</vt:lpstr>
      <vt:lpstr>HANDS ON – Getting Started</vt:lpstr>
      <vt:lpstr>GRPC Basics Installation</vt:lpstr>
      <vt:lpstr>Einstieg Protobuf </vt:lpstr>
      <vt:lpstr>Protobuf</vt:lpstr>
      <vt:lpstr>Protobuf Basis-Datentypen</vt:lpstr>
      <vt:lpstr>Protobuf Datentypen – Beispiel Listen, Umweg repeated </vt:lpstr>
      <vt:lpstr>Protobuf Datentypen – Beispiel Nesting</vt:lpstr>
      <vt:lpstr>Protobuf vordefinierte Datentypen </vt:lpstr>
      <vt:lpstr>GRPC Real World Protobuf</vt:lpstr>
      <vt:lpstr>GRPC Streaming I</vt:lpstr>
      <vt:lpstr>GRPC Streaming II</vt:lpstr>
      <vt:lpstr>GRPC Stub Code Generation</vt:lpstr>
      <vt:lpstr>GRPC Stub Code Generation</vt:lpstr>
      <vt:lpstr>GRPC Server Stub Code Generation + Implementierung</vt:lpstr>
      <vt:lpstr>GRPC Server selbst schreiben (mit Hilfsklassen)</vt:lpstr>
      <vt:lpstr>GRPC Client selbst schreiben (mit Hilfsklassen)</vt:lpstr>
      <vt:lpstr>HANDS ON – MOB PROGRAMMING</vt:lpstr>
      <vt:lpstr>Hands On</vt:lpstr>
      <vt:lpstr>Hands On</vt:lpstr>
      <vt:lpstr>HANDS ON – EXERCISES 1 + 2 </vt:lpstr>
      <vt:lpstr>Next Steps – Advanced Topics</vt:lpstr>
      <vt:lpstr>GRPC Streaming </vt:lpstr>
      <vt:lpstr>GRPC Schnittstellenversionierung</vt:lpstr>
      <vt:lpstr>GRPC Spring Boot Integration</vt:lpstr>
      <vt:lpstr>GRPC N + 1 Problem … nicht nur bei SQL</vt:lpstr>
      <vt:lpstr>GRPC N + 1 Problem … Lösung</vt:lpstr>
      <vt:lpstr>GRPC N + 1 Problem … Lösung</vt:lpstr>
      <vt:lpstr>HANDS ON – EXERCISES 3 + 4 </vt:lpstr>
      <vt:lpstr>JSON, Protobuf, REST und GRPC im Vergleich</vt:lpstr>
      <vt:lpstr>GRPC Protobuf vs. JSON</vt:lpstr>
      <vt:lpstr>GRPC Protobuf vs. JSON Speed</vt:lpstr>
      <vt:lpstr>GRPC Protobuf vs. JSON bzgl. Performance</vt:lpstr>
      <vt:lpstr>REST vs. GRPC</vt:lpstr>
      <vt:lpstr>REST vs. GRPC</vt:lpstr>
      <vt:lpstr>REST vs. GRPC</vt:lpstr>
      <vt:lpstr>Protobuf Bewertung</vt:lpstr>
      <vt:lpstr>Weitere Infos</vt:lpstr>
      <vt:lpstr>Weitere Infos</vt:lpstr>
      <vt:lpstr>Weitere Infos – REST vs gRPC</vt:lpstr>
      <vt:lpstr>Weitere Infos – Youtube 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keller</dc:creator>
  <cp:lastModifiedBy>Inden Michael</cp:lastModifiedBy>
  <cp:revision>186</cp:revision>
  <dcterms:created xsi:type="dcterms:W3CDTF">2020-11-06T12:03:16Z</dcterms:created>
  <dcterms:modified xsi:type="dcterms:W3CDTF">2022-05-16T10:42:03Z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0x010100BD37467732F3354D9E3829485EEFE821</vt:lpwstr>
  </property>
</Properties>
</file>